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Proxima Nova"/>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http://customooxmlschemas.google.com/">
      <go:slidesCustomData xmlns:go="http://customooxmlschemas.google.com/" r:id="rId32" roundtripDataSignature="AMtx7mjEOF2PYxDZliL7F05Y69T0cn008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ProximaNova-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roximaNova-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roximaNova-boldItalic.fntdata"/><Relationship Id="rId30" Type="http://schemas.openxmlformats.org/officeDocument/2006/relationships/font" Target="fonts/ProximaNova-italic.fntdata"/><Relationship Id="rId11" Type="http://schemas.openxmlformats.org/officeDocument/2006/relationships/slide" Target="slides/slide6.xml"/><Relationship Id="rId10" Type="http://schemas.openxmlformats.org/officeDocument/2006/relationships/slide" Target="slides/slide5.xml"/><Relationship Id="rId32"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1200"/>
              </a:spcAft>
              <a:buSzPts val="1100"/>
              <a:buNone/>
            </a:pPr>
            <a:r>
              <a:rPr lang="en-GB" sz="1200">
                <a:solidFill>
                  <a:srgbClr val="222222"/>
                </a:solidFill>
                <a:latin typeface="Times New Roman"/>
                <a:ea typeface="Times New Roman"/>
                <a:cs typeface="Times New Roman"/>
                <a:sym typeface="Times New Roman"/>
              </a:rPr>
              <a:t>Global climate interference has negatively impacted the temperature of the environment. The rapid increase in the global temperature is the main cause of global warming which is parallelly connected with human activities and industries. The carbon emission from industries is also very much responsible for the global increasing temperature. The negative impact of climate change should be focused on to have proper control over the situation. Global initiatives should increase to have control over global climate imbalance. Also, there should be an increase in the initiatives by the local citizens as well as Governments.</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The concept of global climate refers to the condition of the global atmosphere that is needed to be safe to save the lives of human beings as it is strongly connected with the lives of humans The concept of greenhouse gas emission is also required to analyse to have a proper knowledge about the matter as well as initiatives should be taken.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This chapter is an overall research on the climate change problem and the required initiatives of this problem. This chapter includes specific knowledge on the concept of interference on the global climate and the main concentration on the negative impacts of the issue. The chapter signifies the importance of the positive impacts of the global balance and overall analysis about the benefits of it. It also emphasises the global initiatives by the governments to control the situation and empower the knowledge of a clean environment. </a:t>
            </a:r>
            <a:endParaRPr sz="12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This chapter also disclosed the theories and concepts of several writers about the global environment and its initiatives. The theories are generally based on the discussion of the authors. It also gives a conceptual framework about the overall condition of the environment and the need for its betterment. The chapter will also shed light on the researches of different writers to have clarity on the negative and positive effects of climate change.      </a:t>
            </a:r>
            <a:endParaRPr sz="1200">
              <a:solidFill>
                <a:schemeClr val="dk1"/>
              </a:solidFill>
              <a:latin typeface="Times New Roman"/>
              <a:ea typeface="Times New Roman"/>
              <a:cs typeface="Times New Roman"/>
              <a:sym typeface="Times New Roman"/>
            </a:endParaRPr>
          </a:p>
          <a:p>
            <a:pPr indent="0" lvl="0" marL="0" rtl="0" algn="ctr">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1200"/>
              </a:spcAft>
              <a:buSzPts val="1100"/>
              <a:buNone/>
            </a:pPr>
            <a:r>
              <a:rPr lang="en-GB" sz="1200">
                <a:solidFill>
                  <a:schemeClr val="dk1"/>
                </a:solidFill>
                <a:latin typeface="Times New Roman"/>
                <a:ea typeface="Times New Roman"/>
                <a:cs typeface="Times New Roman"/>
                <a:sym typeface="Times New Roman"/>
              </a:rPr>
              <a:t>The research on global climate change and its initiatives will be designed as per the interpretivism philosophy. The result of this ideology will come through the assumption of real information based on the research and primary data sourced from governmental sites and the details on carbon emission details. The information in this research paper will come from the data based on the environmental report.</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1200"/>
              </a:spcAft>
              <a:buSzPts val="1100"/>
              <a:buNone/>
            </a:pPr>
            <a:r>
              <a:rPr lang="en-GB" sz="1200">
                <a:solidFill>
                  <a:schemeClr val="dk1"/>
                </a:solidFill>
                <a:latin typeface="Times New Roman"/>
                <a:ea typeface="Times New Roman"/>
                <a:cs typeface="Times New Roman"/>
                <a:sym typeface="Times New Roman"/>
              </a:rPr>
              <a:t>The leaders of the conferences of the United Nations will be informative for the sections of this research. A deductive research approach will be utilised to gather proper data for this research. The said approach can assist the researchers to analyse different factors of the research paper and it will also help the researchers to go through quantitative information in the research paper. The research paper will work on the process with the quantitative information gathered by the deductive approach to get real-time data.</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1200"/>
              </a:spcAft>
              <a:buSzPts val="1100"/>
              <a:buNone/>
            </a:pPr>
            <a:r>
              <a:rPr lang="en-GB" sz="1200">
                <a:solidFill>
                  <a:schemeClr val="dk1"/>
                </a:solidFill>
                <a:latin typeface="Times New Roman"/>
                <a:ea typeface="Times New Roman"/>
                <a:cs typeface="Times New Roman"/>
                <a:sym typeface="Times New Roman"/>
              </a:rPr>
              <a:t>An explorative research design will be utilised in this research to get clear data regarding the concept of a clear environment. The design has been chosen as it is effective for the particular research which does not have any previous records. The information about climate change will be gathered through the exploration of various aspects which are unstructured and informal. The explorative approach will be designed to get theoretical information on the reason for the change in the global environment. It will help to get ample unstructured information to get clarity about the fact of climate change.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1200"/>
              </a:spcAft>
              <a:buSzPts val="1100"/>
              <a:buNone/>
            </a:pPr>
            <a:r>
              <a:rPr lang="en-GB" sz="1200">
                <a:solidFill>
                  <a:schemeClr val="dk1"/>
                </a:solidFill>
                <a:latin typeface="Times New Roman"/>
                <a:ea typeface="Times New Roman"/>
                <a:cs typeface="Times New Roman"/>
                <a:sym typeface="Times New Roman"/>
              </a:rPr>
              <a:t>A secondary qualitative approach has been chosen to collect the relevant data about global climate change. The required information for this research paper has been collected from the scholarly theories of different authors and researchers as well as other data collection options such as authentic websites of the United Nations and World Health Organisation, Wiley, sciencedirect and many others.</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1200"/>
              </a:spcAft>
              <a:buSzPts val="1100"/>
              <a:buNone/>
            </a:pPr>
            <a:r>
              <a:rPr lang="en-GB" sz="1200">
                <a:solidFill>
                  <a:schemeClr val="dk1"/>
                </a:solidFill>
                <a:latin typeface="Times New Roman"/>
                <a:ea typeface="Times New Roman"/>
                <a:cs typeface="Times New Roman"/>
                <a:sym typeface="Times New Roman"/>
              </a:rPr>
              <a:t>Thematic data analysis method has been chosen for the purpose of analysing the information of this research paper which method depends on the qualitative theoretical information based on the articles. The analytical data for this research paper has been collected from different articles by various authors, e-newspapers, journals, research articles and many others. The articles have been chosen as per the requirement in this research paper.</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1200"/>
              </a:spcAft>
              <a:buSzPts val="1100"/>
              <a:buNone/>
            </a:pPr>
            <a:r>
              <a:rPr lang="en-GB" sz="1200">
                <a:solidFill>
                  <a:schemeClr val="dk1"/>
                </a:solidFill>
                <a:latin typeface="Times New Roman"/>
                <a:ea typeface="Times New Roman"/>
                <a:cs typeface="Times New Roman"/>
                <a:sym typeface="Times New Roman"/>
              </a:rPr>
              <a:t>The sample information for this research paper has been collected as per the exclusion and inclusion criteria. The inclusion condition of this paper is based on the quantitative details of the carbon emission and carbon dioxide emissions from the industrial areas and automobile industries. Again, the exclusion condition of this research paper is based on the negative impacts of climate change and the climate details as per the reports of the United Nations.</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1200"/>
              </a:spcAft>
              <a:buSzPts val="1100"/>
              <a:buNone/>
            </a:pPr>
            <a:r>
              <a:rPr lang="en-GB" sz="1200">
                <a:solidFill>
                  <a:schemeClr val="dk1"/>
                </a:solidFill>
                <a:latin typeface="Times New Roman"/>
                <a:ea typeface="Times New Roman"/>
                <a:cs typeface="Times New Roman"/>
                <a:sym typeface="Times New Roman"/>
              </a:rPr>
              <a:t>The complete information gathered for this paper has not been influenced by any factors throughout the process. This chapter of this research paper includes the factors for analysing the process through qualitative and quantitative information. It defines different aspects of completing the data which includes research philosophy where interpretivism philosophy has been chosen. Again, the Deductive approach and explorative design have been chosen to get the details of the research information. Thematic data analysis method has been chosen to get the details about the quantitative data on the basis of exclusion and inclusion criteria where industrial records and the reports of the United nation have been chosen to enclose the required data of this research paper. The industrial data has been gathered from the carbon dioxide, methane and greenhouse gas emission levels of the respective sectors and the reports have been collected from the original source of the United Nations.</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1200"/>
              </a:spcAft>
              <a:buSzPts val="1100"/>
              <a:buNone/>
            </a:pPr>
            <a:r>
              <a:rPr lang="en-GB" sz="1200">
                <a:solidFill>
                  <a:schemeClr val="dk1"/>
                </a:solidFill>
                <a:latin typeface="Times New Roman"/>
                <a:ea typeface="Times New Roman"/>
                <a:cs typeface="Times New Roman"/>
                <a:sym typeface="Times New Roman"/>
              </a:rPr>
              <a:t>The global warmth has increased by 1.1 degree Celsius over the pre-industrial position and the level of the sea is also increasing with the liquidation of glaciers. Climate change also impacts the lives of the people with drought and flooding, pushing them into hunger and poverty, forbidding them from having access to basic necessities such as food, health and education and disputes. As per the United Nations' report, an approximate of 700 million people is going to have a risk of shifting by drought by the year 2030. However, several countries, industries and governments are getting aware of the fact of climate change and beginning to take action for the betterment of the environment. Private and public division investment requires increasing to US $1 trillion at least for this purpose by the year 2030.</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2e0b17d5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2e0b17d5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200">
                <a:solidFill>
                  <a:schemeClr val="dk1"/>
                </a:solidFill>
                <a:latin typeface="Times New Roman"/>
                <a:ea typeface="Times New Roman"/>
                <a:cs typeface="Times New Roman"/>
                <a:sym typeface="Times New Roman"/>
              </a:rPr>
              <a:t>In order to reduce the rate of global warming process, there are several steps that can be taken. Among them, using sustainable energy sources such as solar power, </a:t>
            </a:r>
            <a:r>
              <a:rPr lang="en-GB" sz="1200">
                <a:solidFill>
                  <a:schemeClr val="dk1"/>
                </a:solidFill>
                <a:latin typeface="Times New Roman"/>
                <a:ea typeface="Times New Roman"/>
                <a:cs typeface="Times New Roman"/>
                <a:sym typeface="Times New Roman"/>
              </a:rPr>
              <a:t>hydro</a:t>
            </a:r>
            <a:r>
              <a:rPr lang="en-GB" sz="1200">
                <a:solidFill>
                  <a:schemeClr val="dk1"/>
                </a:solidFill>
                <a:latin typeface="Times New Roman"/>
                <a:ea typeface="Times New Roman"/>
                <a:cs typeface="Times New Roman"/>
                <a:sym typeface="Times New Roman"/>
              </a:rPr>
              <a:t> power and wind power are the most significant ones. These sources can generate power which do not harm the climate. On the other hand, increasing the plantation of trees may help to reduce global warming as a long-term planning. Proper waste management is a process that also helps to control the waste that can be generated in daily </a:t>
            </a:r>
            <a:r>
              <a:rPr lang="en-GB" sz="1200">
                <a:solidFill>
                  <a:schemeClr val="dk1"/>
                </a:solidFill>
                <a:latin typeface="Times New Roman"/>
                <a:ea typeface="Times New Roman"/>
                <a:cs typeface="Times New Roman"/>
                <a:sym typeface="Times New Roman"/>
              </a:rPr>
              <a:t>life. In this case, the three significant aspects, reduce the usage of virgin products, reusing a product as long as it can be supported and recycling them after their life-cycle ends can make a difference in the context of global warming.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2ced5f757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g22ced5f7572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2ced5f7572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22ced5f7572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SzPts val="1100"/>
              <a:buNone/>
            </a:pPr>
            <a:r>
              <a:t/>
            </a:r>
            <a:endParaRPr sz="12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a:solidFill>
                <a:schemeClr val="dk1"/>
              </a:solidFill>
            </a:endParaRPr>
          </a:p>
          <a:p>
            <a:pPr indent="0" lvl="0" marL="457200" rtl="0" algn="just">
              <a:lnSpc>
                <a:spcPct val="150000"/>
              </a:lnSpc>
              <a:spcBef>
                <a:spcPts val="0"/>
              </a:spcBef>
              <a:spcAft>
                <a:spcPts val="0"/>
              </a:spcAft>
              <a:buSzPts val="1100"/>
              <a:buNone/>
            </a:pPr>
            <a:r>
              <a:t/>
            </a:r>
            <a:endParaRPr b="1" sz="12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The increasing global temperature is the biggest issue in today's era. The temperature of the global climate is rising over the pre-industrial level which causes global warming. Climate change is basically a result of human activities and is becoming a danger to the future of this planet. The rapid increase in the level of global temperature will lead to human damages such as low economic growth, hunger and poverty, heat waves, food scarcity, low food production, tropical cyclones, river flooding, disputes, inaccessible basic necessities such as food, education and health, inequality and others. Carbon emission is another big reason for global warming. The level of carbon dioxide is increasing from the business sectors and industries. Over the years the carbon dioxide discharge is getting lower as a result of the necessary actions.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1200"/>
              </a:spcAft>
              <a:buSzPts val="1100"/>
              <a:buNone/>
            </a:pPr>
            <a:r>
              <a:rPr lang="en-GB" sz="1200">
                <a:solidFill>
                  <a:schemeClr val="dk1"/>
                </a:solidFill>
                <a:latin typeface="Times New Roman"/>
                <a:ea typeface="Times New Roman"/>
                <a:cs typeface="Times New Roman"/>
                <a:sym typeface="Times New Roman"/>
              </a:rPr>
              <a:t>As per the report of the United Nations Environment Program, Interference in the global temperature leads to damage to the climate system and it is a very critical task consisting of various levels. Human interference causes the atmosphere to lose its natural potential and impacts the daily lives of human beings. As opined by global climate change is a multidimensional process that gets inspired by human behaviour. The awareness is needed to be spread all over the world to regain the correct balance in the atmosphere. Some governmental interference is also needed to be done to take some initiatives in the process of climate change.</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1200"/>
              </a:spcAft>
              <a:buSzPts val="1100"/>
              <a:buNone/>
            </a:pPr>
            <a:r>
              <a:rPr lang="en-GB" sz="1200">
                <a:solidFill>
                  <a:schemeClr val="dk1"/>
                </a:solidFill>
                <a:latin typeface="Times New Roman"/>
                <a:ea typeface="Times New Roman"/>
                <a:cs typeface="Times New Roman"/>
                <a:sym typeface="Times New Roman"/>
              </a:rPr>
              <a:t>As per the scholarly article of</a:t>
            </a:r>
            <a:r>
              <a:rPr lang="en-GB" sz="1200">
                <a:solidFill>
                  <a:srgbClr val="222222"/>
                </a:solidFill>
                <a:latin typeface="Times New Roman"/>
                <a:ea typeface="Times New Roman"/>
                <a:cs typeface="Times New Roman"/>
                <a:sym typeface="Times New Roman"/>
              </a:rPr>
              <a:t>, global initiatives can help to reduce the negative impacts of climate change on human lives. World health organisation leaders are taking specific measures to regain the balance of the environment. Again the earth summit should be conducted to discuss the measurements to take. As per the World Health Organisation, the change in the climate can cause approximate death of an additional 250,000 yearly by the year 2030. Again, places with low-intensity infrastructure in developing countries will face difficulties to manage the everlasting change in the climate. It is important for everybody to increase awareness regarding climate to prevent these damages in future.</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1200"/>
              </a:spcAft>
              <a:buSzPts val="1100"/>
              <a:buNone/>
            </a:pPr>
            <a:r>
              <a:rPr lang="en-GB" sz="1200">
                <a:latin typeface="Times New Roman"/>
                <a:ea typeface="Times New Roman"/>
                <a:cs typeface="Times New Roman"/>
                <a:sym typeface="Times New Roman"/>
              </a:rPr>
              <a:t>Climate change is a gradually increasing problem with human activities and the increasing rate of carbon emissions. Carbon dioxide emission is increasing day by day for the industries and automobile industries. As opined by Carbon emissions from the entertainment industry and digital platforms are also responsible for the ever-increasing carbon dioxide rate in the atmosphere. 1 hour of streaming on digital platforms emits more carbon dioxide than traditional television. The level of global temperature is going to directly hit the lives of human beings. The damages caused by global warming can be prevented by the awareness and knowledge of climate change.</a:t>
            </a:r>
            <a:endParaRPr sz="1200">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1200"/>
              </a:spcAft>
              <a:buSzPts val="1100"/>
              <a:buNone/>
            </a:pPr>
            <a:r>
              <a:rPr lang="en-GB" sz="1200">
                <a:solidFill>
                  <a:schemeClr val="dk1"/>
                </a:solidFill>
                <a:latin typeface="Times New Roman"/>
                <a:ea typeface="Times New Roman"/>
                <a:cs typeface="Times New Roman"/>
                <a:sym typeface="Times New Roman"/>
              </a:rPr>
              <a:t>The research is generally based on the negative effects of climate change and the initiatives to be made to prevent the damage. To reach the goals it is important to have knowledge of climate change and the reasons behind it. Proper knowledge of the causes of the problem can lead to saving the damages from it and saving the climate. It is also important to have a partnership with the revolution and implementation process of the government initiatives and everybody should participate in it. Participation of each person can lead to the improvement of the global environment. Again, the research should go through the mitigation initiatives by the Government properly to know the real reason behind these initiatives and summarise the correct approach.</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g22ced5f7572_0_48"/>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g22ced5f7572_0_48"/>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12" name="Google Shape;12;g22ced5f7572_0_48"/>
          <p:cNvSpPr txBox="1"/>
          <p:nvPr>
            <p:ph idx="1" type="subTitle"/>
          </p:nvPr>
        </p:nvSpPr>
        <p:spPr>
          <a:xfrm>
            <a:off x="510450" y="3182313"/>
            <a:ext cx="8123100" cy="630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g22ced5f7572_0_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g22ced5f7572_0_87"/>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g22ced5f7572_0_87"/>
          <p:cNvSpPr txBox="1"/>
          <p:nvPr>
            <p:ph hasCustomPrompt="1" type="title"/>
          </p:nvPr>
        </p:nvSpPr>
        <p:spPr>
          <a:xfrm>
            <a:off x="311700" y="991475"/>
            <a:ext cx="8520600" cy="19179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14000"/>
              <a:buNone/>
              <a:defRPr b="1" sz="14000"/>
            </a:lvl1pPr>
            <a:lvl2pPr lvl="1" algn="ctr">
              <a:lnSpc>
                <a:spcPct val="100000"/>
              </a:lnSpc>
              <a:spcBef>
                <a:spcPts val="0"/>
              </a:spcBef>
              <a:spcAft>
                <a:spcPts val="0"/>
              </a:spcAft>
              <a:buSzPts val="14000"/>
              <a:buNone/>
              <a:defRPr b="1" sz="14000"/>
            </a:lvl2pPr>
            <a:lvl3pPr lvl="2" algn="ctr">
              <a:lnSpc>
                <a:spcPct val="100000"/>
              </a:lnSpc>
              <a:spcBef>
                <a:spcPts val="0"/>
              </a:spcBef>
              <a:spcAft>
                <a:spcPts val="0"/>
              </a:spcAft>
              <a:buSzPts val="14000"/>
              <a:buNone/>
              <a:defRPr b="1" sz="14000"/>
            </a:lvl3pPr>
            <a:lvl4pPr lvl="3" algn="ctr">
              <a:lnSpc>
                <a:spcPct val="100000"/>
              </a:lnSpc>
              <a:spcBef>
                <a:spcPts val="0"/>
              </a:spcBef>
              <a:spcAft>
                <a:spcPts val="0"/>
              </a:spcAft>
              <a:buSzPts val="14000"/>
              <a:buNone/>
              <a:defRPr b="1" sz="14000"/>
            </a:lvl4pPr>
            <a:lvl5pPr lvl="4" algn="ctr">
              <a:lnSpc>
                <a:spcPct val="100000"/>
              </a:lnSpc>
              <a:spcBef>
                <a:spcPts val="0"/>
              </a:spcBef>
              <a:spcAft>
                <a:spcPts val="0"/>
              </a:spcAft>
              <a:buSzPts val="14000"/>
              <a:buNone/>
              <a:defRPr b="1" sz="14000"/>
            </a:lvl5pPr>
            <a:lvl6pPr lvl="5" algn="ctr">
              <a:lnSpc>
                <a:spcPct val="100000"/>
              </a:lnSpc>
              <a:spcBef>
                <a:spcPts val="0"/>
              </a:spcBef>
              <a:spcAft>
                <a:spcPts val="0"/>
              </a:spcAft>
              <a:buSzPts val="14000"/>
              <a:buNone/>
              <a:defRPr b="1" sz="14000"/>
            </a:lvl6pPr>
            <a:lvl7pPr lvl="6" algn="ctr">
              <a:lnSpc>
                <a:spcPct val="100000"/>
              </a:lnSpc>
              <a:spcBef>
                <a:spcPts val="0"/>
              </a:spcBef>
              <a:spcAft>
                <a:spcPts val="0"/>
              </a:spcAft>
              <a:buSzPts val="14000"/>
              <a:buNone/>
              <a:defRPr b="1" sz="14000"/>
            </a:lvl7pPr>
            <a:lvl8pPr lvl="7" algn="ctr">
              <a:lnSpc>
                <a:spcPct val="100000"/>
              </a:lnSpc>
              <a:spcBef>
                <a:spcPts val="0"/>
              </a:spcBef>
              <a:spcAft>
                <a:spcPts val="0"/>
              </a:spcAft>
              <a:buSzPts val="14000"/>
              <a:buNone/>
              <a:defRPr b="1" sz="14000"/>
            </a:lvl8pPr>
            <a:lvl9pPr lvl="8" algn="ctr">
              <a:lnSpc>
                <a:spcPct val="100000"/>
              </a:lnSpc>
              <a:spcBef>
                <a:spcPts val="0"/>
              </a:spcBef>
              <a:spcAft>
                <a:spcPts val="0"/>
              </a:spcAft>
              <a:buSzPts val="14000"/>
              <a:buNone/>
              <a:defRPr b="1" sz="14000"/>
            </a:lvl9pPr>
          </a:lstStyle>
          <a:p>
            <a:r>
              <a:t>xx%</a:t>
            </a:r>
          </a:p>
        </p:txBody>
      </p:sp>
      <p:sp>
        <p:nvSpPr>
          <p:cNvPr id="51" name="Google Shape;51;g22ced5f7572_0_87"/>
          <p:cNvSpPr txBox="1"/>
          <p:nvPr>
            <p:ph idx="1" type="body"/>
          </p:nvPr>
        </p:nvSpPr>
        <p:spPr>
          <a:xfrm>
            <a:off x="311700" y="3071300"/>
            <a:ext cx="8520600" cy="901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2" name="Google Shape;52;g22ced5f7572_0_8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g22ced5f7572_0_9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g22ced5f7572_0_57"/>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g22ced5f7572_0_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 name="Google Shape;17;g22ced5f7572_0_5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8" name="Google Shape;18;g22ced5f7572_0_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cxnSp>
        <p:nvCxnSpPr>
          <p:cNvPr id="20" name="Google Shape;20;g22ced5f7572_0_5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21" name="Google Shape;21;g22ced5f7572_0_53"/>
          <p:cNvSpPr txBox="1"/>
          <p:nvPr>
            <p:ph type="title"/>
          </p:nvPr>
        </p:nvSpPr>
        <p:spPr>
          <a:xfrm>
            <a:off x="510450" y="2057400"/>
            <a:ext cx="8123100" cy="7788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22" name="Google Shape;22;g22ced5f7572_0_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g22ced5f7572_0_6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 name="Google Shape;25;g22ced5f7572_0_6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g22ced5f7572_0_6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 name="Google Shape;27;g22ced5f7572_0_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g22ced5f7572_0_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0" name="Google Shape;30;g22ced5f7572_0_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g22ced5f7572_0_7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3" name="Google Shape;33;g22ced5f7572_0_7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4" name="Google Shape;34;g22ced5f7572_0_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g22ced5f7572_0_74"/>
          <p:cNvSpPr txBox="1"/>
          <p:nvPr>
            <p:ph type="title"/>
          </p:nvPr>
        </p:nvSpPr>
        <p:spPr>
          <a:xfrm>
            <a:off x="490250" y="526350"/>
            <a:ext cx="57975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7" name="Google Shape;37;g22ced5f7572_0_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g22ced5f7572_0_77"/>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0" name="Google Shape;40;g22ced5f7572_0_77"/>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g22ced5f7572_0_77"/>
          <p:cNvSpPr txBox="1"/>
          <p:nvPr>
            <p:ph type="title"/>
          </p:nvPr>
        </p:nvSpPr>
        <p:spPr>
          <a:xfrm>
            <a:off x="265500" y="1205825"/>
            <a:ext cx="4045200" cy="1509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2" name="Google Shape;42;g22ced5f7572_0_77"/>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g22ced5f7572_0_7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4" name="Google Shape;44;g22ced5f7572_0_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g22ced5f7572_0_84"/>
          <p:cNvSpPr txBox="1"/>
          <p:nvPr>
            <p:ph idx="1" type="body"/>
          </p:nvPr>
        </p:nvSpPr>
        <p:spPr>
          <a:xfrm>
            <a:off x="311700" y="423682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2100"/>
              <a:buNone/>
              <a:defRPr sz="2100"/>
            </a:lvl1pPr>
          </a:lstStyle>
          <a:p/>
        </p:txBody>
      </p:sp>
      <p:sp>
        <p:nvSpPr>
          <p:cNvPr id="47" name="Google Shape;47;g22ced5f7572_0_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g22ced5f7572_0_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2pPr>
            <a:lvl3pPr lvl="2"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3pPr>
            <a:lvl4pPr lvl="3"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4pPr>
            <a:lvl5pPr lvl="4"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5pPr>
            <a:lvl6pPr lvl="5"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6pPr>
            <a:lvl7pPr lvl="6"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7pPr>
            <a:lvl8pPr lvl="7"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8pPr>
            <a:lvl9pPr lvl="8"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9pPr>
          </a:lstStyle>
          <a:p/>
        </p:txBody>
      </p:sp>
      <p:sp>
        <p:nvSpPr>
          <p:cNvPr id="7" name="Google Shape;7;g22ced5f7572_0_4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accent3"/>
              </a:buClr>
              <a:buSzPts val="1800"/>
              <a:buFont typeface="Proxima Nova"/>
              <a:buChar char="●"/>
              <a:defRPr b="0" i="0" sz="1800" u="none" cap="none" strike="noStrike">
                <a:solidFill>
                  <a:schemeClr val="accent3"/>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5pPr>
            <a:lvl6pPr indent="-317500" lvl="5" marL="27432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6pPr>
            <a:lvl7pPr indent="-317500" lvl="6" marL="32004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7pPr>
            <a:lvl8pPr indent="-317500" lvl="7" marL="36576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8pPr>
            <a:lvl9pPr indent="-317500" lvl="8" marL="41148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9pPr>
          </a:lstStyle>
          <a:p/>
        </p:txBody>
      </p:sp>
      <p:sp>
        <p:nvSpPr>
          <p:cNvPr id="8" name="Google Shape;8;g22ced5f7572_0_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28.png"/><Relationship Id="rId5"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www.epa.gov/ghgemissions/sources-greenhouse-gas-emissions" TargetMode="External"/><Relationship Id="rId4" Type="http://schemas.openxmlformats.org/officeDocument/2006/relationships/hyperlink" Target="https://www.epa.gov/ghgemissions/sources-greenhouse-gas-emissions" TargetMode="External"/><Relationship Id="rId10" Type="http://schemas.openxmlformats.org/officeDocument/2006/relationships/hyperlink" Target="https://www.who.int/health-topics/climate-change#tab=tab_1" TargetMode="External"/><Relationship Id="rId9" Type="http://schemas.openxmlformats.org/officeDocument/2006/relationships/hyperlink" Target="https://www.who.int/health-topics/climate-change#tab=tab_1" TargetMode="External"/><Relationship Id="rId5" Type="http://schemas.openxmlformats.org/officeDocument/2006/relationships/hyperlink" Target="https://www.un.org/sustainabledevelopment/wp-content/uploads/2016/08/5_Why-It-Matters-2020.pdf" TargetMode="External"/><Relationship Id="rId6" Type="http://schemas.openxmlformats.org/officeDocument/2006/relationships/hyperlink" Target="https://www.un.org/sustainabledevelopment/wp-content/uploads/2016/08/5_Why-It-Matters-2020.pdf" TargetMode="External"/><Relationship Id="rId7" Type="http://schemas.openxmlformats.org/officeDocument/2006/relationships/hyperlink" Target="https://www.un.org/sustainabledevelopment/climate-change/" TargetMode="External"/><Relationship Id="rId8" Type="http://schemas.openxmlformats.org/officeDocument/2006/relationships/hyperlink" Target="https://www.un.org/sustainabledevelopment/climate-chang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7.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
          <p:cNvSpPr txBox="1"/>
          <p:nvPr>
            <p:ph type="ctrTitle"/>
          </p:nvPr>
        </p:nvSpPr>
        <p:spPr>
          <a:xfrm>
            <a:off x="510450" y="1257300"/>
            <a:ext cx="8123100" cy="15885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SzPts val="3240"/>
              <a:buNone/>
            </a:pPr>
            <a:r>
              <a:rPr lang="en-GB" sz="5050">
                <a:latin typeface="Times New Roman"/>
                <a:ea typeface="Times New Roman"/>
                <a:cs typeface="Times New Roman"/>
                <a:sym typeface="Times New Roman"/>
              </a:rPr>
              <a:t>CLIMATE ACTION</a:t>
            </a:r>
            <a:endParaRPr sz="5050">
              <a:latin typeface="Times New Roman"/>
              <a:ea typeface="Times New Roman"/>
              <a:cs typeface="Times New Roman"/>
              <a:sym typeface="Times New Roman"/>
            </a:endParaRPr>
          </a:p>
          <a:p>
            <a:pPr indent="0" lvl="0" marL="0" rtl="0" algn="l">
              <a:lnSpc>
                <a:spcPct val="100000"/>
              </a:lnSpc>
              <a:spcBef>
                <a:spcPts val="0"/>
              </a:spcBef>
              <a:spcAft>
                <a:spcPts val="0"/>
              </a:spcAft>
              <a:buSzPts val="3240"/>
              <a:buNone/>
            </a:pPr>
            <a:r>
              <a:t/>
            </a:r>
            <a:endParaRPr sz="432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0"/>
          <p:cNvSpPr txBox="1"/>
          <p:nvPr>
            <p:ph type="title"/>
          </p:nvPr>
        </p:nvSpPr>
        <p:spPr>
          <a:xfrm>
            <a:off x="499025" y="271700"/>
            <a:ext cx="7030500" cy="620700"/>
          </a:xfrm>
          <a:prstGeom prst="rect">
            <a:avLst/>
          </a:prstGeom>
          <a:noFill/>
          <a:ln>
            <a:noFill/>
          </a:ln>
        </p:spPr>
        <p:txBody>
          <a:bodyPr anchorCtr="0" anchor="t" bIns="91425" lIns="91425" spcFirstLastPara="1" rIns="91425" wrap="square" tIns="91425">
            <a:normAutofit/>
          </a:bodyPr>
          <a:lstStyle/>
          <a:p>
            <a:pPr indent="0" lvl="0" marL="0" rtl="0" algn="just">
              <a:lnSpc>
                <a:spcPct val="150000"/>
              </a:lnSpc>
              <a:spcBef>
                <a:spcPts val="0"/>
              </a:spcBef>
              <a:spcAft>
                <a:spcPts val="0"/>
              </a:spcAft>
              <a:buSzPts val="2800"/>
              <a:buNone/>
            </a:pPr>
            <a:r>
              <a:rPr lang="en-GB" sz="2500">
                <a:solidFill>
                  <a:srgbClr val="000000"/>
                </a:solidFill>
                <a:latin typeface="Times New Roman"/>
                <a:ea typeface="Times New Roman"/>
                <a:cs typeface="Times New Roman"/>
                <a:sym typeface="Times New Roman"/>
              </a:rPr>
              <a:t>Theoretical Framework</a:t>
            </a:r>
            <a:endParaRPr sz="2500">
              <a:solidFill>
                <a:srgbClr val="000000"/>
              </a:solidFill>
              <a:latin typeface="Times New Roman"/>
              <a:ea typeface="Times New Roman"/>
              <a:cs typeface="Times New Roman"/>
              <a:sym typeface="Times New Roman"/>
            </a:endParaRPr>
          </a:p>
        </p:txBody>
      </p:sp>
      <p:sp>
        <p:nvSpPr>
          <p:cNvPr id="127" name="Google Shape;127;p10"/>
          <p:cNvSpPr txBox="1"/>
          <p:nvPr>
            <p:ph idx="1" type="body"/>
          </p:nvPr>
        </p:nvSpPr>
        <p:spPr>
          <a:xfrm>
            <a:off x="499025" y="1043550"/>
            <a:ext cx="7898400" cy="1213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GB" sz="1800">
                <a:solidFill>
                  <a:srgbClr val="000000"/>
                </a:solidFill>
                <a:latin typeface="Times New Roman"/>
                <a:ea typeface="Times New Roman"/>
                <a:cs typeface="Times New Roman"/>
                <a:sym typeface="Times New Roman"/>
              </a:rPr>
              <a:t>●	Global climate interference (Bran, 2020)</a:t>
            </a:r>
            <a:endParaRPr sz="1800">
              <a:solidFill>
                <a:srgbClr val="000000"/>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SzPts val="1800"/>
              <a:buNone/>
            </a:pPr>
            <a:r>
              <a:rPr lang="en-GB" sz="1800">
                <a:solidFill>
                  <a:srgbClr val="000000"/>
                </a:solidFill>
                <a:latin typeface="Times New Roman"/>
                <a:ea typeface="Times New Roman"/>
                <a:cs typeface="Times New Roman"/>
                <a:sym typeface="Times New Roman"/>
              </a:rPr>
              <a:t>●	The negative impact of climate change</a:t>
            </a:r>
            <a:endParaRPr sz="1800">
              <a:solidFill>
                <a:srgbClr val="000000"/>
              </a:solidFill>
              <a:latin typeface="Times New Roman"/>
              <a:ea typeface="Times New Roman"/>
              <a:cs typeface="Times New Roman"/>
              <a:sym typeface="Times New Roman"/>
            </a:endParaRPr>
          </a:p>
        </p:txBody>
      </p:sp>
      <p:pic>
        <p:nvPicPr>
          <p:cNvPr id="128" name="Google Shape;128;p10"/>
          <p:cNvPicPr preferRelativeResize="0"/>
          <p:nvPr/>
        </p:nvPicPr>
        <p:blipFill rotWithShape="1">
          <a:blip r:embed="rId3">
            <a:alphaModFix/>
          </a:blip>
          <a:srcRect b="0" l="0" r="0" t="0"/>
          <a:stretch/>
        </p:blipFill>
        <p:spPr>
          <a:xfrm>
            <a:off x="5143503" y="1433924"/>
            <a:ext cx="3784724" cy="3352277"/>
          </a:xfrm>
          <a:prstGeom prst="rect">
            <a:avLst/>
          </a:prstGeom>
          <a:noFill/>
          <a:ln>
            <a:noFill/>
          </a:ln>
        </p:spPr>
      </p:pic>
      <p:pic>
        <p:nvPicPr>
          <p:cNvPr id="129" name="Google Shape;129;p10"/>
          <p:cNvPicPr preferRelativeResize="0"/>
          <p:nvPr/>
        </p:nvPicPr>
        <p:blipFill rotWithShape="1">
          <a:blip r:embed="rId4">
            <a:alphaModFix/>
          </a:blip>
          <a:srcRect b="0" l="0" r="0" t="0"/>
          <a:stretch/>
        </p:blipFill>
        <p:spPr>
          <a:xfrm>
            <a:off x="535075" y="2121825"/>
            <a:ext cx="4036932" cy="2664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just">
              <a:lnSpc>
                <a:spcPct val="150000"/>
              </a:lnSpc>
              <a:spcBef>
                <a:spcPts val="0"/>
              </a:spcBef>
              <a:spcAft>
                <a:spcPts val="0"/>
              </a:spcAft>
              <a:buSzPct val="124443"/>
              <a:buNone/>
            </a:pPr>
            <a:r>
              <a:rPr b="1" lang="en-GB" sz="2500">
                <a:solidFill>
                  <a:srgbClr val="000000"/>
                </a:solidFill>
                <a:latin typeface="Times New Roman"/>
                <a:ea typeface="Times New Roman"/>
                <a:cs typeface="Times New Roman"/>
                <a:sym typeface="Times New Roman"/>
              </a:rPr>
              <a:t>Conceptual Framework</a:t>
            </a:r>
            <a:endParaRPr b="1" sz="25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SzPct val="111111"/>
              <a:buNone/>
            </a:pPr>
            <a:r>
              <a:t/>
            </a:r>
            <a:endParaRPr/>
          </a:p>
        </p:txBody>
      </p:sp>
      <p:pic>
        <p:nvPicPr>
          <p:cNvPr id="135" name="Google Shape;135;p11"/>
          <p:cNvPicPr preferRelativeResize="0"/>
          <p:nvPr/>
        </p:nvPicPr>
        <p:blipFill rotWithShape="1">
          <a:blip r:embed="rId3">
            <a:alphaModFix/>
          </a:blip>
          <a:srcRect b="0" l="0" r="0" t="0"/>
          <a:stretch/>
        </p:blipFill>
        <p:spPr>
          <a:xfrm>
            <a:off x="614800" y="1205100"/>
            <a:ext cx="8217500" cy="3378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2"/>
          <p:cNvSpPr txBox="1"/>
          <p:nvPr>
            <p:ph type="title"/>
          </p:nvPr>
        </p:nvSpPr>
        <p:spPr>
          <a:xfrm>
            <a:off x="391525" y="301650"/>
            <a:ext cx="7030500" cy="625500"/>
          </a:xfrm>
          <a:prstGeom prst="rect">
            <a:avLst/>
          </a:prstGeom>
          <a:noFill/>
          <a:ln>
            <a:noFill/>
          </a:ln>
        </p:spPr>
        <p:txBody>
          <a:bodyPr anchorCtr="0" anchor="t" bIns="91425" lIns="91425" spcFirstLastPara="1" rIns="91425" wrap="square" tIns="91425">
            <a:normAutofit/>
          </a:bodyPr>
          <a:lstStyle/>
          <a:p>
            <a:pPr indent="0" lvl="0" marL="0" rtl="0" algn="just">
              <a:lnSpc>
                <a:spcPct val="150000"/>
              </a:lnSpc>
              <a:spcBef>
                <a:spcPts val="0"/>
              </a:spcBef>
              <a:spcAft>
                <a:spcPts val="0"/>
              </a:spcAft>
              <a:buSzPts val="3111"/>
              <a:buNone/>
            </a:pPr>
            <a:r>
              <a:rPr b="1" lang="en-GB" sz="2500">
                <a:solidFill>
                  <a:srgbClr val="000000"/>
                </a:solidFill>
                <a:latin typeface="Times New Roman"/>
                <a:ea typeface="Times New Roman"/>
                <a:cs typeface="Times New Roman"/>
                <a:sym typeface="Times New Roman"/>
              </a:rPr>
              <a:t>Summery</a:t>
            </a:r>
            <a:endParaRPr b="1"/>
          </a:p>
        </p:txBody>
      </p:sp>
      <p:sp>
        <p:nvSpPr>
          <p:cNvPr id="141" name="Google Shape;141;p12"/>
          <p:cNvSpPr txBox="1"/>
          <p:nvPr>
            <p:ph idx="1" type="body"/>
          </p:nvPr>
        </p:nvSpPr>
        <p:spPr>
          <a:xfrm>
            <a:off x="391525" y="1003550"/>
            <a:ext cx="8303400" cy="2541600"/>
          </a:xfrm>
          <a:prstGeom prst="rect">
            <a:avLst/>
          </a:prstGeom>
          <a:noFill/>
          <a:ln>
            <a:noFill/>
          </a:ln>
        </p:spPr>
        <p:txBody>
          <a:bodyPr anchorCtr="0" anchor="t" bIns="91425" lIns="91425" spcFirstLastPara="1" rIns="91425" wrap="square" tIns="91425">
            <a:normAutofit/>
          </a:bodyPr>
          <a:lstStyle/>
          <a:p>
            <a:pPr indent="-342900" lvl="0" marL="457200" rtl="0" algn="just">
              <a:lnSpc>
                <a:spcPct val="150000"/>
              </a:lnSpc>
              <a:spcBef>
                <a:spcPts val="0"/>
              </a:spcBef>
              <a:spcAft>
                <a:spcPts val="0"/>
              </a:spcAft>
              <a:buClr>
                <a:srgbClr val="000000"/>
              </a:buClr>
              <a:buSzPts val="1800"/>
              <a:buFont typeface="Times New Roman"/>
              <a:buChar char="●"/>
            </a:pPr>
            <a:r>
              <a:rPr lang="en-GB" sz="1800">
                <a:solidFill>
                  <a:srgbClr val="000000"/>
                </a:solidFill>
                <a:latin typeface="Times New Roman"/>
                <a:ea typeface="Times New Roman"/>
                <a:cs typeface="Times New Roman"/>
                <a:sym typeface="Times New Roman"/>
              </a:rPr>
              <a:t>Concept of climate change</a:t>
            </a:r>
            <a:endParaRPr sz="1800">
              <a:solidFill>
                <a:srgbClr val="000000"/>
              </a:solidFill>
              <a:latin typeface="Times New Roman"/>
              <a:ea typeface="Times New Roman"/>
              <a:cs typeface="Times New Roman"/>
              <a:sym typeface="Times New Roman"/>
            </a:endParaRPr>
          </a:p>
          <a:p>
            <a:pPr indent="-342900" lvl="0" marL="457200" rtl="0" algn="just">
              <a:lnSpc>
                <a:spcPct val="150000"/>
              </a:lnSpc>
              <a:spcBef>
                <a:spcPts val="0"/>
              </a:spcBef>
              <a:spcAft>
                <a:spcPts val="0"/>
              </a:spcAft>
              <a:buClr>
                <a:srgbClr val="000000"/>
              </a:buClr>
              <a:buSzPts val="1800"/>
              <a:buFont typeface="Times New Roman"/>
              <a:buChar char="●"/>
            </a:pPr>
            <a:r>
              <a:rPr lang="en-GB" sz="1800">
                <a:solidFill>
                  <a:srgbClr val="000000"/>
                </a:solidFill>
                <a:latin typeface="Times New Roman"/>
                <a:ea typeface="Times New Roman"/>
                <a:cs typeface="Times New Roman"/>
                <a:sym typeface="Times New Roman"/>
              </a:rPr>
              <a:t>Concept of human and government interference</a:t>
            </a:r>
            <a:endParaRPr sz="18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1200"/>
              </a:spcAft>
              <a:buSzPts val="1300"/>
              <a:buNone/>
            </a:pPr>
            <a:r>
              <a:t/>
            </a:r>
            <a:endParaRPr sz="1800"/>
          </a:p>
        </p:txBody>
      </p:sp>
      <p:pic>
        <p:nvPicPr>
          <p:cNvPr id="142" name="Google Shape;142;p12"/>
          <p:cNvPicPr preferRelativeResize="0"/>
          <p:nvPr/>
        </p:nvPicPr>
        <p:blipFill rotWithShape="1">
          <a:blip r:embed="rId3">
            <a:alphaModFix/>
          </a:blip>
          <a:srcRect b="0" l="0" r="0" t="0"/>
          <a:stretch/>
        </p:blipFill>
        <p:spPr>
          <a:xfrm>
            <a:off x="2001038" y="2091300"/>
            <a:ext cx="5084375" cy="2659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3"/>
          <p:cNvSpPr txBox="1"/>
          <p:nvPr>
            <p:ph type="title"/>
          </p:nvPr>
        </p:nvSpPr>
        <p:spPr>
          <a:xfrm>
            <a:off x="499025" y="528575"/>
            <a:ext cx="7030500" cy="669600"/>
          </a:xfrm>
          <a:prstGeom prst="rect">
            <a:avLst/>
          </a:prstGeom>
          <a:noFill/>
          <a:ln>
            <a:noFill/>
          </a:ln>
        </p:spPr>
        <p:txBody>
          <a:bodyPr anchorCtr="0" anchor="t" bIns="91425" lIns="91425" spcFirstLastPara="1" rIns="91425" wrap="square" tIns="91425">
            <a:normAutofit fontScale="90000"/>
          </a:bodyPr>
          <a:lstStyle/>
          <a:p>
            <a:pPr indent="0" lvl="0" marL="0" rtl="0" algn="just">
              <a:lnSpc>
                <a:spcPct val="150000"/>
              </a:lnSpc>
              <a:spcBef>
                <a:spcPts val="0"/>
              </a:spcBef>
              <a:spcAft>
                <a:spcPts val="0"/>
              </a:spcAft>
              <a:buSzPct val="129629"/>
              <a:buNone/>
            </a:pPr>
            <a:r>
              <a:rPr b="1" lang="en-GB" sz="2400">
                <a:solidFill>
                  <a:srgbClr val="000000"/>
                </a:solidFill>
                <a:latin typeface="Times New Roman"/>
                <a:ea typeface="Times New Roman"/>
                <a:cs typeface="Times New Roman"/>
                <a:sym typeface="Times New Roman"/>
              </a:rPr>
              <a:t>Methodology: Research Philosophy</a:t>
            </a:r>
            <a:endParaRPr b="1" sz="24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SzPct val="111111"/>
              <a:buNone/>
            </a:pPr>
            <a:r>
              <a:t/>
            </a:r>
            <a:endParaRPr/>
          </a:p>
        </p:txBody>
      </p:sp>
      <p:sp>
        <p:nvSpPr>
          <p:cNvPr id="148" name="Google Shape;148;p13"/>
          <p:cNvSpPr txBox="1"/>
          <p:nvPr>
            <p:ph idx="1" type="body"/>
          </p:nvPr>
        </p:nvSpPr>
        <p:spPr>
          <a:xfrm>
            <a:off x="499025" y="1198175"/>
            <a:ext cx="7030500" cy="2541600"/>
          </a:xfrm>
          <a:prstGeom prst="rect">
            <a:avLst/>
          </a:prstGeom>
          <a:noFill/>
          <a:ln>
            <a:noFill/>
          </a:ln>
        </p:spPr>
        <p:txBody>
          <a:bodyPr anchorCtr="0" anchor="t" bIns="91425" lIns="91425" spcFirstLastPara="1" rIns="91425" wrap="square" tIns="91425">
            <a:normAutofit/>
          </a:bodyPr>
          <a:lstStyle/>
          <a:p>
            <a:pPr indent="-342900" lvl="0" marL="457200" rtl="0" algn="just">
              <a:lnSpc>
                <a:spcPct val="150000"/>
              </a:lnSpc>
              <a:spcBef>
                <a:spcPts val="0"/>
              </a:spcBef>
              <a:spcAft>
                <a:spcPts val="0"/>
              </a:spcAft>
              <a:buClr>
                <a:srgbClr val="000000"/>
              </a:buClr>
              <a:buSzPts val="1800"/>
              <a:buFont typeface="Times New Roman"/>
              <a:buChar char="●"/>
            </a:pPr>
            <a:r>
              <a:rPr lang="en-GB" sz="1800">
                <a:solidFill>
                  <a:srgbClr val="000000"/>
                </a:solidFill>
                <a:latin typeface="Times New Roman"/>
                <a:ea typeface="Times New Roman"/>
                <a:cs typeface="Times New Roman"/>
                <a:sym typeface="Times New Roman"/>
              </a:rPr>
              <a:t>Interpretivism philosophy</a:t>
            </a:r>
            <a:endParaRPr sz="1800">
              <a:solidFill>
                <a:srgbClr val="000000"/>
              </a:solidFill>
              <a:latin typeface="Times New Roman"/>
              <a:ea typeface="Times New Roman"/>
              <a:cs typeface="Times New Roman"/>
              <a:sym typeface="Times New Roman"/>
            </a:endParaRPr>
          </a:p>
          <a:p>
            <a:pPr indent="-342900" lvl="0" marL="457200" rtl="0" algn="just">
              <a:lnSpc>
                <a:spcPct val="150000"/>
              </a:lnSpc>
              <a:spcBef>
                <a:spcPts val="0"/>
              </a:spcBef>
              <a:spcAft>
                <a:spcPts val="0"/>
              </a:spcAft>
              <a:buClr>
                <a:srgbClr val="000000"/>
              </a:buClr>
              <a:buSzPts val="1800"/>
              <a:buFont typeface="Times New Roman"/>
              <a:buChar char="●"/>
            </a:pPr>
            <a:r>
              <a:rPr lang="en-GB" sz="1800">
                <a:solidFill>
                  <a:srgbClr val="000000"/>
                </a:solidFill>
                <a:latin typeface="Times New Roman"/>
                <a:ea typeface="Times New Roman"/>
                <a:cs typeface="Times New Roman"/>
                <a:sym typeface="Times New Roman"/>
              </a:rPr>
              <a:t>Primary data </a:t>
            </a:r>
            <a:endParaRPr sz="18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1200"/>
              </a:spcAft>
              <a:buSzPts val="1300"/>
              <a:buNone/>
            </a:pPr>
            <a:r>
              <a:t/>
            </a:r>
            <a:endParaRPr/>
          </a:p>
        </p:txBody>
      </p:sp>
      <p:pic>
        <p:nvPicPr>
          <p:cNvPr id="149" name="Google Shape;149;p13"/>
          <p:cNvPicPr preferRelativeResize="0"/>
          <p:nvPr/>
        </p:nvPicPr>
        <p:blipFill rotWithShape="1">
          <a:blip r:embed="rId3">
            <a:alphaModFix/>
          </a:blip>
          <a:srcRect b="0" l="0" r="0" t="0"/>
          <a:stretch/>
        </p:blipFill>
        <p:spPr>
          <a:xfrm>
            <a:off x="3826325" y="1586297"/>
            <a:ext cx="4571224" cy="3268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just">
              <a:lnSpc>
                <a:spcPct val="150000"/>
              </a:lnSpc>
              <a:spcBef>
                <a:spcPts val="0"/>
              </a:spcBef>
              <a:spcAft>
                <a:spcPts val="0"/>
              </a:spcAft>
              <a:buSzPct val="124443"/>
              <a:buNone/>
            </a:pPr>
            <a:r>
              <a:rPr b="1" lang="en-GB" sz="2500">
                <a:solidFill>
                  <a:srgbClr val="000000"/>
                </a:solidFill>
                <a:latin typeface="Times New Roman"/>
                <a:ea typeface="Times New Roman"/>
                <a:cs typeface="Times New Roman"/>
                <a:sym typeface="Times New Roman"/>
              </a:rPr>
              <a:t>Methodology: Research Approach</a:t>
            </a:r>
            <a:endParaRPr b="1" sz="25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SzPct val="111111"/>
              <a:buNone/>
            </a:pPr>
            <a:r>
              <a:t/>
            </a:r>
            <a:endParaRPr/>
          </a:p>
        </p:txBody>
      </p:sp>
      <p:sp>
        <p:nvSpPr>
          <p:cNvPr id="155" name="Google Shape;155;p14"/>
          <p:cNvSpPr txBox="1"/>
          <p:nvPr>
            <p:ph idx="1" type="body"/>
          </p:nvPr>
        </p:nvSpPr>
        <p:spPr>
          <a:xfrm>
            <a:off x="394050" y="1178500"/>
            <a:ext cx="7030500" cy="2541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GB" sz="1800">
                <a:solidFill>
                  <a:srgbClr val="000000"/>
                </a:solidFill>
                <a:latin typeface="Times New Roman"/>
                <a:ea typeface="Times New Roman"/>
                <a:cs typeface="Times New Roman"/>
                <a:sym typeface="Times New Roman"/>
              </a:rPr>
              <a:t>●	Deductive approach (Pandey, 2018)</a:t>
            </a:r>
            <a:endParaRPr sz="1800">
              <a:solidFill>
                <a:srgbClr val="000000"/>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SzPts val="1800"/>
              <a:buNone/>
            </a:pPr>
            <a:r>
              <a:rPr lang="en-GB" sz="1800">
                <a:solidFill>
                  <a:srgbClr val="000000"/>
                </a:solidFill>
                <a:latin typeface="Times New Roman"/>
                <a:ea typeface="Times New Roman"/>
                <a:cs typeface="Times New Roman"/>
                <a:sym typeface="Times New Roman"/>
              </a:rPr>
              <a:t>●	Quantitative information</a:t>
            </a:r>
            <a:endParaRPr sz="1800">
              <a:solidFill>
                <a:srgbClr val="000000"/>
              </a:solidFill>
              <a:latin typeface="Times New Roman"/>
              <a:ea typeface="Times New Roman"/>
              <a:cs typeface="Times New Roman"/>
              <a:sym typeface="Times New Roman"/>
            </a:endParaRPr>
          </a:p>
        </p:txBody>
      </p:sp>
      <p:pic>
        <p:nvPicPr>
          <p:cNvPr id="156" name="Google Shape;156;p14"/>
          <p:cNvPicPr preferRelativeResize="0"/>
          <p:nvPr/>
        </p:nvPicPr>
        <p:blipFill rotWithShape="1">
          <a:blip r:embed="rId3">
            <a:alphaModFix/>
          </a:blip>
          <a:srcRect b="0" l="0" r="0" t="0"/>
          <a:stretch/>
        </p:blipFill>
        <p:spPr>
          <a:xfrm>
            <a:off x="1340675" y="2325250"/>
            <a:ext cx="6951900" cy="2153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just">
              <a:lnSpc>
                <a:spcPct val="150000"/>
              </a:lnSpc>
              <a:spcBef>
                <a:spcPts val="0"/>
              </a:spcBef>
              <a:spcAft>
                <a:spcPts val="0"/>
              </a:spcAft>
              <a:buSzPts val="3111"/>
              <a:buNone/>
            </a:pPr>
            <a:r>
              <a:rPr b="1" lang="en-GB" sz="2500">
                <a:solidFill>
                  <a:srgbClr val="000000"/>
                </a:solidFill>
                <a:latin typeface="Times New Roman"/>
                <a:ea typeface="Times New Roman"/>
                <a:cs typeface="Times New Roman"/>
                <a:sym typeface="Times New Roman"/>
              </a:rPr>
              <a:t>Methodology: Research Design</a:t>
            </a:r>
            <a:endParaRPr b="1"/>
          </a:p>
        </p:txBody>
      </p:sp>
      <p:sp>
        <p:nvSpPr>
          <p:cNvPr id="162" name="Google Shape;162;p15"/>
          <p:cNvSpPr txBox="1"/>
          <p:nvPr>
            <p:ph idx="1" type="body"/>
          </p:nvPr>
        </p:nvSpPr>
        <p:spPr>
          <a:xfrm>
            <a:off x="311700" y="1300950"/>
            <a:ext cx="8610600" cy="2541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rPr lang="en-GB" sz="1800">
                <a:solidFill>
                  <a:srgbClr val="000000"/>
                </a:solidFill>
                <a:latin typeface="Times New Roman"/>
                <a:ea typeface="Times New Roman"/>
                <a:cs typeface="Times New Roman"/>
                <a:sym typeface="Times New Roman"/>
              </a:rPr>
              <a:t>●	Explorative design (Pearse, 2019)</a:t>
            </a:r>
            <a:endParaRPr sz="1800">
              <a:solidFill>
                <a:srgbClr val="000000"/>
              </a:solidFill>
              <a:latin typeface="Times New Roman"/>
              <a:ea typeface="Times New Roman"/>
              <a:cs typeface="Times New Roman"/>
              <a:sym typeface="Times New Roman"/>
            </a:endParaRPr>
          </a:p>
        </p:txBody>
      </p:sp>
      <p:pic>
        <p:nvPicPr>
          <p:cNvPr id="163" name="Google Shape;163;p15"/>
          <p:cNvPicPr preferRelativeResize="0"/>
          <p:nvPr/>
        </p:nvPicPr>
        <p:blipFill rotWithShape="1">
          <a:blip r:embed="rId3">
            <a:alphaModFix/>
          </a:blip>
          <a:srcRect b="0" l="0" r="0" t="0"/>
          <a:stretch/>
        </p:blipFill>
        <p:spPr>
          <a:xfrm>
            <a:off x="4572000" y="1640493"/>
            <a:ext cx="4572000" cy="3235532"/>
          </a:xfrm>
          <a:prstGeom prst="rect">
            <a:avLst/>
          </a:prstGeom>
          <a:noFill/>
          <a:ln>
            <a:noFill/>
          </a:ln>
        </p:spPr>
      </p:pic>
      <p:pic>
        <p:nvPicPr>
          <p:cNvPr id="164" name="Google Shape;164;p15"/>
          <p:cNvPicPr preferRelativeResize="0"/>
          <p:nvPr/>
        </p:nvPicPr>
        <p:blipFill rotWithShape="1">
          <a:blip r:embed="rId4">
            <a:alphaModFix/>
          </a:blip>
          <a:srcRect b="0" l="0" r="0" t="0"/>
          <a:stretch/>
        </p:blipFill>
        <p:spPr>
          <a:xfrm>
            <a:off x="459726" y="2029400"/>
            <a:ext cx="3788374" cy="2684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6"/>
          <p:cNvSpPr txBox="1"/>
          <p:nvPr>
            <p:ph type="title"/>
          </p:nvPr>
        </p:nvSpPr>
        <p:spPr>
          <a:xfrm>
            <a:off x="394075" y="388625"/>
            <a:ext cx="7030500" cy="556200"/>
          </a:xfrm>
          <a:prstGeom prst="rect">
            <a:avLst/>
          </a:prstGeom>
          <a:noFill/>
          <a:ln>
            <a:noFill/>
          </a:ln>
        </p:spPr>
        <p:txBody>
          <a:bodyPr anchorCtr="0" anchor="t" bIns="91425" lIns="91425" spcFirstLastPara="1" rIns="91425" wrap="square" tIns="91425">
            <a:normAutofit fontScale="90000"/>
          </a:bodyPr>
          <a:lstStyle/>
          <a:p>
            <a:pPr indent="0" lvl="0" marL="0" rtl="0" algn="just">
              <a:lnSpc>
                <a:spcPct val="150000"/>
              </a:lnSpc>
              <a:spcBef>
                <a:spcPts val="0"/>
              </a:spcBef>
              <a:spcAft>
                <a:spcPts val="0"/>
              </a:spcAft>
              <a:buSzPct val="112000"/>
              <a:buNone/>
            </a:pPr>
            <a:r>
              <a:rPr b="1" lang="en-GB" sz="2500">
                <a:solidFill>
                  <a:srgbClr val="000000"/>
                </a:solidFill>
                <a:latin typeface="Times New Roman"/>
                <a:ea typeface="Times New Roman"/>
                <a:cs typeface="Times New Roman"/>
                <a:sym typeface="Times New Roman"/>
              </a:rPr>
              <a:t>Methodology: Data Collection Method</a:t>
            </a:r>
            <a:endParaRPr b="1" sz="2500">
              <a:latin typeface="Times New Roman"/>
              <a:ea typeface="Times New Roman"/>
              <a:cs typeface="Times New Roman"/>
              <a:sym typeface="Times New Roman"/>
            </a:endParaRPr>
          </a:p>
        </p:txBody>
      </p:sp>
      <p:sp>
        <p:nvSpPr>
          <p:cNvPr id="170" name="Google Shape;170;p16"/>
          <p:cNvSpPr txBox="1"/>
          <p:nvPr>
            <p:ph idx="1" type="body"/>
          </p:nvPr>
        </p:nvSpPr>
        <p:spPr>
          <a:xfrm>
            <a:off x="394075" y="1027825"/>
            <a:ext cx="7030500" cy="2541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GB" sz="1800">
                <a:solidFill>
                  <a:srgbClr val="000000"/>
                </a:solidFill>
                <a:latin typeface="Times New Roman"/>
                <a:ea typeface="Times New Roman"/>
                <a:cs typeface="Times New Roman"/>
                <a:sym typeface="Times New Roman"/>
              </a:rPr>
              <a:t>●	Secondary qualitative method (Belotto, 2018)</a:t>
            </a:r>
            <a:endParaRPr sz="1800">
              <a:solidFill>
                <a:srgbClr val="000000"/>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SzPts val="1800"/>
              <a:buNone/>
            </a:pPr>
            <a:r>
              <a:rPr lang="en-GB" sz="1800">
                <a:solidFill>
                  <a:srgbClr val="000000"/>
                </a:solidFill>
                <a:latin typeface="Times New Roman"/>
                <a:ea typeface="Times New Roman"/>
                <a:cs typeface="Times New Roman"/>
                <a:sym typeface="Times New Roman"/>
              </a:rPr>
              <a:t>●	Scholarly theories</a:t>
            </a:r>
            <a:endParaRPr sz="1800">
              <a:solidFill>
                <a:srgbClr val="000000"/>
              </a:solidFill>
              <a:latin typeface="Times New Roman"/>
              <a:ea typeface="Times New Roman"/>
              <a:cs typeface="Times New Roman"/>
              <a:sym typeface="Times New Roman"/>
            </a:endParaRPr>
          </a:p>
        </p:txBody>
      </p:sp>
      <p:pic>
        <p:nvPicPr>
          <p:cNvPr id="171" name="Google Shape;171;p16"/>
          <p:cNvPicPr preferRelativeResize="0"/>
          <p:nvPr/>
        </p:nvPicPr>
        <p:blipFill rotWithShape="1">
          <a:blip r:embed="rId3">
            <a:alphaModFix/>
          </a:blip>
          <a:srcRect b="0" l="0" r="0" t="0"/>
          <a:stretch/>
        </p:blipFill>
        <p:spPr>
          <a:xfrm>
            <a:off x="3610153" y="1812575"/>
            <a:ext cx="5347224" cy="3098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7"/>
          <p:cNvSpPr txBox="1"/>
          <p:nvPr>
            <p:ph type="title"/>
          </p:nvPr>
        </p:nvSpPr>
        <p:spPr>
          <a:xfrm>
            <a:off x="621500" y="458625"/>
            <a:ext cx="7030500" cy="713700"/>
          </a:xfrm>
          <a:prstGeom prst="rect">
            <a:avLst/>
          </a:prstGeom>
          <a:noFill/>
          <a:ln>
            <a:noFill/>
          </a:ln>
        </p:spPr>
        <p:txBody>
          <a:bodyPr anchorCtr="0" anchor="t" bIns="91425" lIns="91425" spcFirstLastPara="1" rIns="91425" wrap="square" tIns="91425">
            <a:normAutofit/>
          </a:bodyPr>
          <a:lstStyle/>
          <a:p>
            <a:pPr indent="0" lvl="0" marL="0" rtl="0" algn="just">
              <a:lnSpc>
                <a:spcPct val="150000"/>
              </a:lnSpc>
              <a:spcBef>
                <a:spcPts val="0"/>
              </a:spcBef>
              <a:spcAft>
                <a:spcPts val="0"/>
              </a:spcAft>
              <a:buSzPts val="3111"/>
              <a:buNone/>
            </a:pPr>
            <a:r>
              <a:rPr b="1" lang="en-GB" sz="2500">
                <a:solidFill>
                  <a:srgbClr val="000000"/>
                </a:solidFill>
                <a:latin typeface="Times New Roman"/>
                <a:ea typeface="Times New Roman"/>
                <a:cs typeface="Times New Roman"/>
                <a:sym typeface="Times New Roman"/>
              </a:rPr>
              <a:t>Methodology: Data Analysis</a:t>
            </a:r>
            <a:endParaRPr b="1"/>
          </a:p>
        </p:txBody>
      </p:sp>
      <p:sp>
        <p:nvSpPr>
          <p:cNvPr id="177" name="Google Shape;177;p17"/>
          <p:cNvSpPr txBox="1"/>
          <p:nvPr>
            <p:ph idx="1" type="body"/>
          </p:nvPr>
        </p:nvSpPr>
        <p:spPr>
          <a:xfrm>
            <a:off x="621500" y="1080300"/>
            <a:ext cx="7030500" cy="2541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GB" sz="1800">
                <a:solidFill>
                  <a:srgbClr val="000000"/>
                </a:solidFill>
                <a:latin typeface="Times New Roman"/>
                <a:ea typeface="Times New Roman"/>
                <a:cs typeface="Times New Roman"/>
                <a:sym typeface="Times New Roman"/>
              </a:rPr>
              <a:t>●	Thematic data analysis method</a:t>
            </a:r>
            <a:endParaRPr sz="1800">
              <a:solidFill>
                <a:srgbClr val="000000"/>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SzPts val="1800"/>
              <a:buNone/>
            </a:pPr>
            <a:r>
              <a:rPr lang="en-GB" sz="1800">
                <a:solidFill>
                  <a:srgbClr val="000000"/>
                </a:solidFill>
                <a:latin typeface="Times New Roman"/>
                <a:ea typeface="Times New Roman"/>
                <a:cs typeface="Times New Roman"/>
                <a:sym typeface="Times New Roman"/>
              </a:rPr>
              <a:t>●	Articles, journals and e-newspapers (Castleberry and Nolen, 2018)</a:t>
            </a:r>
            <a:endParaRPr sz="1800">
              <a:solidFill>
                <a:srgbClr val="000000"/>
              </a:solidFill>
              <a:latin typeface="Times New Roman"/>
              <a:ea typeface="Times New Roman"/>
              <a:cs typeface="Times New Roman"/>
              <a:sym typeface="Times New Roman"/>
            </a:endParaRPr>
          </a:p>
        </p:txBody>
      </p:sp>
      <p:pic>
        <p:nvPicPr>
          <p:cNvPr id="178" name="Google Shape;178;p17"/>
          <p:cNvPicPr preferRelativeResize="0"/>
          <p:nvPr/>
        </p:nvPicPr>
        <p:blipFill rotWithShape="1">
          <a:blip r:embed="rId3">
            <a:alphaModFix/>
          </a:blip>
          <a:srcRect b="0" l="0" r="0" t="0"/>
          <a:stretch/>
        </p:blipFill>
        <p:spPr>
          <a:xfrm>
            <a:off x="2233820" y="2284800"/>
            <a:ext cx="4326775" cy="2434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just">
              <a:lnSpc>
                <a:spcPct val="150000"/>
              </a:lnSpc>
              <a:spcBef>
                <a:spcPts val="0"/>
              </a:spcBef>
              <a:spcAft>
                <a:spcPts val="0"/>
              </a:spcAft>
              <a:buSzPts val="3111"/>
              <a:buNone/>
            </a:pPr>
            <a:r>
              <a:rPr b="1" lang="en-GB" sz="2500">
                <a:solidFill>
                  <a:srgbClr val="000000"/>
                </a:solidFill>
                <a:latin typeface="Times New Roman"/>
                <a:ea typeface="Times New Roman"/>
                <a:cs typeface="Times New Roman"/>
                <a:sym typeface="Times New Roman"/>
              </a:rPr>
              <a:t>Methodology: Data Sampling</a:t>
            </a:r>
            <a:endParaRPr b="1"/>
          </a:p>
        </p:txBody>
      </p:sp>
      <p:sp>
        <p:nvSpPr>
          <p:cNvPr id="184" name="Google Shape;184;p18"/>
          <p:cNvSpPr txBox="1"/>
          <p:nvPr>
            <p:ph idx="1" type="body"/>
          </p:nvPr>
        </p:nvSpPr>
        <p:spPr>
          <a:xfrm>
            <a:off x="411550" y="1150275"/>
            <a:ext cx="7030500" cy="2541600"/>
          </a:xfrm>
          <a:prstGeom prst="rect">
            <a:avLst/>
          </a:prstGeom>
          <a:noFill/>
          <a:ln>
            <a:noFill/>
          </a:ln>
        </p:spPr>
        <p:txBody>
          <a:bodyPr anchorCtr="0" anchor="t" bIns="91425" lIns="91425" spcFirstLastPara="1" rIns="91425" wrap="square" tIns="91425">
            <a:normAutofit/>
          </a:bodyPr>
          <a:lstStyle/>
          <a:p>
            <a:pPr indent="-228600" lvl="0" marL="457200" rtl="0" algn="just">
              <a:lnSpc>
                <a:spcPct val="150000"/>
              </a:lnSpc>
              <a:spcBef>
                <a:spcPts val="1200"/>
              </a:spcBef>
              <a:spcAft>
                <a:spcPts val="0"/>
              </a:spcAft>
              <a:buSzPts val="1800"/>
              <a:buNone/>
            </a:pPr>
            <a:r>
              <a:rPr lang="en-GB" sz="1600">
                <a:solidFill>
                  <a:srgbClr val="000000"/>
                </a:solidFill>
                <a:latin typeface="Times New Roman"/>
                <a:ea typeface="Times New Roman"/>
                <a:cs typeface="Times New Roman"/>
                <a:sym typeface="Times New Roman"/>
              </a:rPr>
              <a:t>●   	Exclusion and inclusion criteria (</a:t>
            </a:r>
            <a:r>
              <a:rPr lang="en-GB" sz="1600">
                <a:solidFill>
                  <a:srgbClr val="222222"/>
                </a:solidFill>
                <a:highlight>
                  <a:srgbClr val="FFFFFF"/>
                </a:highlight>
                <a:latin typeface="Times New Roman"/>
                <a:ea typeface="Times New Roman"/>
                <a:cs typeface="Times New Roman"/>
                <a:sym typeface="Times New Roman"/>
              </a:rPr>
              <a:t>Hunter </a:t>
            </a:r>
            <a:r>
              <a:rPr i="1" lang="en-GB" sz="1600">
                <a:solidFill>
                  <a:srgbClr val="222222"/>
                </a:solidFill>
                <a:highlight>
                  <a:srgbClr val="FFFFFF"/>
                </a:highlight>
                <a:latin typeface="Times New Roman"/>
                <a:ea typeface="Times New Roman"/>
                <a:cs typeface="Times New Roman"/>
                <a:sym typeface="Times New Roman"/>
              </a:rPr>
              <a:t>et al., </a:t>
            </a:r>
            <a:r>
              <a:rPr lang="en-GB" sz="1600">
                <a:solidFill>
                  <a:srgbClr val="222222"/>
                </a:solidFill>
                <a:highlight>
                  <a:srgbClr val="FFFFFF"/>
                </a:highlight>
                <a:latin typeface="Times New Roman"/>
                <a:ea typeface="Times New Roman"/>
                <a:cs typeface="Times New Roman"/>
                <a:sym typeface="Times New Roman"/>
              </a:rPr>
              <a:t>2019)</a:t>
            </a:r>
            <a:endParaRPr sz="1600">
              <a:solidFill>
                <a:srgbClr val="222222"/>
              </a:solidFill>
              <a:highlight>
                <a:srgbClr val="FFFFFF"/>
              </a:highlight>
              <a:latin typeface="Times New Roman"/>
              <a:ea typeface="Times New Roman"/>
              <a:cs typeface="Times New Roman"/>
              <a:sym typeface="Times New Roman"/>
            </a:endParaRPr>
          </a:p>
          <a:p>
            <a:pPr indent="-228600" lvl="0" marL="457200" rtl="0" algn="just">
              <a:lnSpc>
                <a:spcPct val="150000"/>
              </a:lnSpc>
              <a:spcBef>
                <a:spcPts val="1200"/>
              </a:spcBef>
              <a:spcAft>
                <a:spcPts val="1200"/>
              </a:spcAft>
              <a:buSzPts val="1800"/>
              <a:buNone/>
            </a:pPr>
            <a:r>
              <a:rPr lang="en-GB" sz="1600">
                <a:solidFill>
                  <a:srgbClr val="000000"/>
                </a:solidFill>
                <a:latin typeface="Times New Roman"/>
                <a:ea typeface="Times New Roman"/>
                <a:cs typeface="Times New Roman"/>
                <a:sym typeface="Times New Roman"/>
              </a:rPr>
              <a:t>●   	Based on the industrial criteria</a:t>
            </a:r>
            <a:endParaRPr sz="1600">
              <a:solidFill>
                <a:srgbClr val="000000"/>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just">
              <a:lnSpc>
                <a:spcPct val="150000"/>
              </a:lnSpc>
              <a:spcBef>
                <a:spcPts val="0"/>
              </a:spcBef>
              <a:spcAft>
                <a:spcPts val="0"/>
              </a:spcAft>
              <a:buSzPts val="3111"/>
              <a:buNone/>
            </a:pPr>
            <a:r>
              <a:rPr b="1" lang="en-GB" sz="2500">
                <a:solidFill>
                  <a:srgbClr val="000000"/>
                </a:solidFill>
                <a:latin typeface="Times New Roman"/>
                <a:ea typeface="Times New Roman"/>
                <a:cs typeface="Times New Roman"/>
                <a:sym typeface="Times New Roman"/>
              </a:rPr>
              <a:t>Ethical considerations</a:t>
            </a:r>
            <a:endParaRPr b="1"/>
          </a:p>
        </p:txBody>
      </p:sp>
      <p:sp>
        <p:nvSpPr>
          <p:cNvPr id="190" name="Google Shape;190;p19"/>
          <p:cNvSpPr txBox="1"/>
          <p:nvPr>
            <p:ph idx="1" type="body"/>
          </p:nvPr>
        </p:nvSpPr>
        <p:spPr>
          <a:xfrm>
            <a:off x="311700" y="1195975"/>
            <a:ext cx="7030500" cy="2541600"/>
          </a:xfrm>
          <a:prstGeom prst="rect">
            <a:avLst/>
          </a:prstGeom>
          <a:noFill/>
          <a:ln>
            <a:noFill/>
          </a:ln>
        </p:spPr>
        <p:txBody>
          <a:bodyPr anchorCtr="0" anchor="t" bIns="91425" lIns="91425" spcFirstLastPara="1" rIns="91425" wrap="square" tIns="91425">
            <a:normAutofit/>
          </a:bodyPr>
          <a:lstStyle/>
          <a:p>
            <a:pPr indent="-342900" lvl="0" marL="457200" rtl="0" algn="just">
              <a:lnSpc>
                <a:spcPct val="150000"/>
              </a:lnSpc>
              <a:spcBef>
                <a:spcPts val="0"/>
              </a:spcBef>
              <a:spcAft>
                <a:spcPts val="0"/>
              </a:spcAft>
              <a:buClr>
                <a:srgbClr val="000000"/>
              </a:buClr>
              <a:buSzPts val="1800"/>
              <a:buFont typeface="Times New Roman"/>
              <a:buChar char="●"/>
            </a:pPr>
            <a:r>
              <a:rPr lang="en-GB" sz="1800">
                <a:solidFill>
                  <a:srgbClr val="000000"/>
                </a:solidFill>
                <a:latin typeface="Times New Roman"/>
                <a:ea typeface="Times New Roman"/>
                <a:cs typeface="Times New Roman"/>
                <a:sym typeface="Times New Roman"/>
              </a:rPr>
              <a:t>Not manipulated by any condition</a:t>
            </a:r>
            <a:endParaRPr sz="1800">
              <a:solidFill>
                <a:srgbClr val="000000"/>
              </a:solidFill>
              <a:latin typeface="Times New Roman"/>
              <a:ea typeface="Times New Roman"/>
              <a:cs typeface="Times New Roman"/>
              <a:sym typeface="Times New Roman"/>
            </a:endParaRPr>
          </a:p>
          <a:p>
            <a:pPr indent="-342900" lvl="0" marL="457200" rtl="0" algn="just">
              <a:lnSpc>
                <a:spcPct val="150000"/>
              </a:lnSpc>
              <a:spcBef>
                <a:spcPts val="0"/>
              </a:spcBef>
              <a:spcAft>
                <a:spcPts val="0"/>
              </a:spcAft>
              <a:buClr>
                <a:srgbClr val="000000"/>
              </a:buClr>
              <a:buSzPts val="1800"/>
              <a:buFont typeface="Times New Roman"/>
              <a:buChar char="●"/>
            </a:pPr>
            <a:r>
              <a:rPr lang="en-GB" sz="1800">
                <a:solidFill>
                  <a:srgbClr val="000000"/>
                </a:solidFill>
                <a:latin typeface="Times New Roman"/>
                <a:ea typeface="Times New Roman"/>
                <a:cs typeface="Times New Roman"/>
                <a:sym typeface="Times New Roman"/>
              </a:rPr>
              <a:t>Different factors of the research</a:t>
            </a:r>
            <a:endParaRPr sz="18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1200"/>
              </a:spcAft>
              <a:buSzPts val="1300"/>
              <a:buNone/>
            </a:pPr>
            <a:r>
              <a:t/>
            </a:r>
            <a:endParaRPr sz="1800"/>
          </a:p>
        </p:txBody>
      </p:sp>
      <p:pic>
        <p:nvPicPr>
          <p:cNvPr id="191" name="Google Shape;191;p19"/>
          <p:cNvPicPr preferRelativeResize="0"/>
          <p:nvPr/>
        </p:nvPicPr>
        <p:blipFill rotWithShape="1">
          <a:blip r:embed="rId3">
            <a:alphaModFix/>
          </a:blip>
          <a:srcRect b="0" l="0" r="0" t="0"/>
          <a:stretch/>
        </p:blipFill>
        <p:spPr>
          <a:xfrm>
            <a:off x="4340252" y="445025"/>
            <a:ext cx="4564624" cy="4343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2"/>
          <p:cNvSpPr txBox="1"/>
          <p:nvPr>
            <p:ph type="title"/>
          </p:nvPr>
        </p:nvSpPr>
        <p:spPr>
          <a:xfrm>
            <a:off x="469675" y="231175"/>
            <a:ext cx="7030500" cy="667200"/>
          </a:xfrm>
          <a:prstGeom prst="rect">
            <a:avLst/>
          </a:prstGeom>
          <a:noFill/>
          <a:ln>
            <a:noFill/>
          </a:ln>
        </p:spPr>
        <p:txBody>
          <a:bodyPr anchorCtr="0" anchor="t" bIns="91425" lIns="91425" spcFirstLastPara="1" rIns="91425" wrap="square" tIns="91425">
            <a:normAutofit fontScale="90000"/>
          </a:bodyPr>
          <a:lstStyle/>
          <a:p>
            <a:pPr indent="0" lvl="0" marL="0" rtl="0" algn="just">
              <a:lnSpc>
                <a:spcPct val="150000"/>
              </a:lnSpc>
              <a:spcBef>
                <a:spcPts val="0"/>
              </a:spcBef>
              <a:spcAft>
                <a:spcPts val="0"/>
              </a:spcAft>
              <a:buSzPct val="141414"/>
              <a:buNone/>
            </a:pPr>
            <a:r>
              <a:rPr b="1" lang="en-GB" sz="2200">
                <a:solidFill>
                  <a:srgbClr val="000000"/>
                </a:solidFill>
                <a:latin typeface="Times New Roman"/>
                <a:ea typeface="Times New Roman"/>
                <a:cs typeface="Times New Roman"/>
                <a:sym typeface="Times New Roman"/>
              </a:rPr>
              <a:t>Research Background</a:t>
            </a:r>
            <a:endParaRPr b="1" sz="2200">
              <a:solidFill>
                <a:srgbClr val="000000"/>
              </a:solidFill>
              <a:latin typeface="Times New Roman"/>
              <a:ea typeface="Times New Roman"/>
              <a:cs typeface="Times New Roman"/>
              <a:sym typeface="Times New Roman"/>
            </a:endParaRPr>
          </a:p>
          <a:p>
            <a:pPr indent="0" lvl="0" marL="0" rtl="0" algn="l">
              <a:lnSpc>
                <a:spcPct val="150000"/>
              </a:lnSpc>
              <a:spcBef>
                <a:spcPts val="0"/>
              </a:spcBef>
              <a:spcAft>
                <a:spcPts val="0"/>
              </a:spcAft>
              <a:buSzPct val="155555"/>
              <a:buNone/>
            </a:pPr>
            <a:r>
              <a:t/>
            </a:r>
            <a:endParaRPr sz="2000">
              <a:solidFill>
                <a:srgbClr val="000000"/>
              </a:solidFill>
              <a:latin typeface="Times New Roman"/>
              <a:ea typeface="Times New Roman"/>
              <a:cs typeface="Times New Roman"/>
              <a:sym typeface="Times New Roman"/>
            </a:endParaRPr>
          </a:p>
        </p:txBody>
      </p:sp>
      <p:sp>
        <p:nvSpPr>
          <p:cNvPr id="65" name="Google Shape;65;p2"/>
          <p:cNvSpPr txBox="1"/>
          <p:nvPr>
            <p:ph idx="1" type="body"/>
          </p:nvPr>
        </p:nvSpPr>
        <p:spPr>
          <a:xfrm>
            <a:off x="564025" y="898375"/>
            <a:ext cx="7030500" cy="2541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GB" sz="1500">
                <a:solidFill>
                  <a:srgbClr val="000000"/>
                </a:solidFill>
                <a:latin typeface="Times New Roman"/>
                <a:ea typeface="Times New Roman"/>
                <a:cs typeface="Times New Roman"/>
                <a:sym typeface="Times New Roman"/>
              </a:rPr>
              <a:t>●	The rapid increase in the global warmth (un.org, 2023).</a:t>
            </a:r>
            <a:endParaRPr sz="1500">
              <a:solidFill>
                <a:srgbClr val="000000"/>
              </a:solidFill>
              <a:latin typeface="Times New Roman"/>
              <a:ea typeface="Times New Roman"/>
              <a:cs typeface="Times New Roman"/>
              <a:sym typeface="Times New Roman"/>
            </a:endParaRPr>
          </a:p>
          <a:p>
            <a:pPr indent="0" lvl="0" marL="0" rtl="0" algn="l">
              <a:lnSpc>
                <a:spcPct val="115000"/>
              </a:lnSpc>
              <a:spcBef>
                <a:spcPts val="1200"/>
              </a:spcBef>
              <a:spcAft>
                <a:spcPts val="0"/>
              </a:spcAft>
              <a:buSzPts val="1800"/>
              <a:buNone/>
            </a:pPr>
            <a:r>
              <a:rPr lang="en-GB" sz="1500">
                <a:solidFill>
                  <a:srgbClr val="000000"/>
                </a:solidFill>
                <a:latin typeface="Times New Roman"/>
                <a:ea typeface="Times New Roman"/>
                <a:cs typeface="Times New Roman"/>
                <a:sym typeface="Times New Roman"/>
              </a:rPr>
              <a:t>●	Natural calamities caused by global warming</a:t>
            </a:r>
            <a:endParaRPr sz="1500">
              <a:solidFill>
                <a:srgbClr val="000000"/>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SzPts val="1800"/>
              <a:buNone/>
            </a:pPr>
            <a:r>
              <a:rPr lang="en-GB" sz="1500">
                <a:solidFill>
                  <a:srgbClr val="000000"/>
                </a:solidFill>
                <a:latin typeface="Times New Roman"/>
                <a:ea typeface="Times New Roman"/>
                <a:cs typeface="Times New Roman"/>
                <a:sym typeface="Times New Roman"/>
              </a:rPr>
              <a:t>●	Initiatives for the betterment of the environment (un.org., 2022)</a:t>
            </a:r>
            <a:endParaRPr sz="1500">
              <a:solidFill>
                <a:srgbClr val="000000"/>
              </a:solidFill>
              <a:latin typeface="Times New Roman"/>
              <a:ea typeface="Times New Roman"/>
              <a:cs typeface="Times New Roman"/>
              <a:sym typeface="Times New Roman"/>
            </a:endParaRPr>
          </a:p>
        </p:txBody>
      </p:sp>
      <p:pic>
        <p:nvPicPr>
          <p:cNvPr id="66" name="Google Shape;66;p2"/>
          <p:cNvPicPr preferRelativeResize="0"/>
          <p:nvPr/>
        </p:nvPicPr>
        <p:blipFill rotWithShape="1">
          <a:blip r:embed="rId3">
            <a:alphaModFix/>
          </a:blip>
          <a:srcRect b="0" l="0" r="0" t="0"/>
          <a:stretch/>
        </p:blipFill>
        <p:spPr>
          <a:xfrm>
            <a:off x="773974" y="2571750"/>
            <a:ext cx="3232376" cy="2147501"/>
          </a:xfrm>
          <a:prstGeom prst="rect">
            <a:avLst/>
          </a:prstGeom>
          <a:noFill/>
          <a:ln>
            <a:noFill/>
          </a:ln>
        </p:spPr>
      </p:pic>
      <p:pic>
        <p:nvPicPr>
          <p:cNvPr id="67" name="Google Shape;67;p2"/>
          <p:cNvPicPr preferRelativeResize="0"/>
          <p:nvPr/>
        </p:nvPicPr>
        <p:blipFill rotWithShape="1">
          <a:blip r:embed="rId4">
            <a:alphaModFix/>
          </a:blip>
          <a:srcRect b="0" l="0" r="0" t="0"/>
          <a:stretch/>
        </p:blipFill>
        <p:spPr>
          <a:xfrm>
            <a:off x="5815900" y="2099400"/>
            <a:ext cx="3123999" cy="28115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22e0b17d5d6_0_0"/>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Times New Roman"/>
                <a:ea typeface="Times New Roman"/>
                <a:cs typeface="Times New Roman"/>
                <a:sym typeface="Times New Roman"/>
              </a:rPr>
              <a:t>Recommendation and solution</a:t>
            </a:r>
            <a:endParaRPr b="1">
              <a:latin typeface="Times New Roman"/>
              <a:ea typeface="Times New Roman"/>
              <a:cs typeface="Times New Roman"/>
              <a:sym typeface="Times New Roman"/>
            </a:endParaRPr>
          </a:p>
        </p:txBody>
      </p:sp>
      <p:sp>
        <p:nvSpPr>
          <p:cNvPr id="197" name="Google Shape;197;g22e0b17d5d6_0_0"/>
          <p:cNvSpPr txBox="1"/>
          <p:nvPr>
            <p:ph idx="1" type="body"/>
          </p:nvPr>
        </p:nvSpPr>
        <p:spPr>
          <a:xfrm>
            <a:off x="311700" y="912450"/>
            <a:ext cx="46260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Font typeface="Times New Roman"/>
              <a:buChar char="●"/>
            </a:pPr>
            <a:r>
              <a:rPr lang="en-GB">
                <a:solidFill>
                  <a:schemeClr val="dk1"/>
                </a:solidFill>
                <a:latin typeface="Times New Roman"/>
                <a:ea typeface="Times New Roman"/>
                <a:cs typeface="Times New Roman"/>
                <a:sym typeface="Times New Roman"/>
              </a:rPr>
              <a:t>Using sustainable energy sources rather than fossil fuels</a:t>
            </a:r>
            <a:endParaRPr>
              <a:solidFill>
                <a:schemeClr val="dk1"/>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chemeClr val="dk1"/>
              </a:buClr>
              <a:buSzPts val="1800"/>
              <a:buFont typeface="Times New Roman"/>
              <a:buChar char="●"/>
            </a:pPr>
            <a:r>
              <a:rPr lang="en-GB">
                <a:solidFill>
                  <a:schemeClr val="dk1"/>
                </a:solidFill>
                <a:latin typeface="Times New Roman"/>
                <a:ea typeface="Times New Roman"/>
                <a:cs typeface="Times New Roman"/>
                <a:sym typeface="Times New Roman"/>
              </a:rPr>
              <a:t>Enhancing appropriate waste management</a:t>
            </a:r>
            <a:endParaRPr>
              <a:solidFill>
                <a:schemeClr val="dk1"/>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chemeClr val="dk1"/>
              </a:buClr>
              <a:buSzPts val="1800"/>
              <a:buFont typeface="Times New Roman"/>
              <a:buChar char="●"/>
            </a:pPr>
            <a:r>
              <a:rPr lang="en-GB">
                <a:solidFill>
                  <a:schemeClr val="dk1"/>
                </a:solidFill>
                <a:latin typeface="Times New Roman"/>
                <a:ea typeface="Times New Roman"/>
                <a:cs typeface="Times New Roman"/>
                <a:sym typeface="Times New Roman"/>
              </a:rPr>
              <a:t>Increasing </a:t>
            </a:r>
            <a:r>
              <a:rPr lang="en-GB">
                <a:solidFill>
                  <a:schemeClr val="dk1"/>
                </a:solidFill>
                <a:latin typeface="Times New Roman"/>
                <a:ea typeface="Times New Roman"/>
                <a:cs typeface="Times New Roman"/>
                <a:sym typeface="Times New Roman"/>
              </a:rPr>
              <a:t>recycling</a:t>
            </a:r>
            <a:r>
              <a:rPr lang="en-GB">
                <a:solidFill>
                  <a:schemeClr val="dk1"/>
                </a:solidFill>
                <a:latin typeface="Times New Roman"/>
                <a:ea typeface="Times New Roman"/>
                <a:cs typeface="Times New Roman"/>
                <a:sym typeface="Times New Roman"/>
              </a:rPr>
              <a:t> process</a:t>
            </a:r>
            <a:endParaRPr>
              <a:solidFill>
                <a:schemeClr val="dk1"/>
              </a:solidFill>
              <a:latin typeface="Times New Roman"/>
              <a:ea typeface="Times New Roman"/>
              <a:cs typeface="Times New Roman"/>
              <a:sym typeface="Times New Roman"/>
            </a:endParaRPr>
          </a:p>
        </p:txBody>
      </p:sp>
      <p:pic>
        <p:nvPicPr>
          <p:cNvPr id="198" name="Google Shape;198;g22e0b17d5d6_0_0"/>
          <p:cNvPicPr preferRelativeResize="0"/>
          <p:nvPr/>
        </p:nvPicPr>
        <p:blipFill>
          <a:blip r:embed="rId3">
            <a:alphaModFix/>
          </a:blip>
          <a:stretch>
            <a:fillRect/>
          </a:stretch>
        </p:blipFill>
        <p:spPr>
          <a:xfrm>
            <a:off x="4937701" y="436725"/>
            <a:ext cx="4008900" cy="2257193"/>
          </a:xfrm>
          <a:prstGeom prst="rect">
            <a:avLst/>
          </a:prstGeom>
          <a:noFill/>
          <a:ln>
            <a:noFill/>
          </a:ln>
        </p:spPr>
      </p:pic>
      <p:pic>
        <p:nvPicPr>
          <p:cNvPr id="199" name="Google Shape;199;g22e0b17d5d6_0_0"/>
          <p:cNvPicPr preferRelativeResize="0"/>
          <p:nvPr/>
        </p:nvPicPr>
        <p:blipFill>
          <a:blip r:embed="rId4">
            <a:alphaModFix/>
          </a:blip>
          <a:stretch>
            <a:fillRect/>
          </a:stretch>
        </p:blipFill>
        <p:spPr>
          <a:xfrm>
            <a:off x="456813" y="3156874"/>
            <a:ext cx="4335775" cy="1708500"/>
          </a:xfrm>
          <a:prstGeom prst="rect">
            <a:avLst/>
          </a:prstGeom>
          <a:noFill/>
          <a:ln>
            <a:noFill/>
          </a:ln>
        </p:spPr>
      </p:pic>
      <p:pic>
        <p:nvPicPr>
          <p:cNvPr id="200" name="Google Shape;200;g22e0b17d5d6_0_0"/>
          <p:cNvPicPr preferRelativeResize="0"/>
          <p:nvPr/>
        </p:nvPicPr>
        <p:blipFill>
          <a:blip r:embed="rId5">
            <a:alphaModFix/>
          </a:blip>
          <a:stretch>
            <a:fillRect/>
          </a:stretch>
        </p:blipFill>
        <p:spPr>
          <a:xfrm>
            <a:off x="5290488" y="2884450"/>
            <a:ext cx="3303325" cy="19809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22ced5f7572_0_39"/>
          <p:cNvSpPr txBox="1"/>
          <p:nvPr>
            <p:ph type="title"/>
          </p:nvPr>
        </p:nvSpPr>
        <p:spPr>
          <a:xfrm>
            <a:off x="209950" y="143700"/>
            <a:ext cx="8124300" cy="5385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GB">
                <a:solidFill>
                  <a:srgbClr val="000000"/>
                </a:solidFill>
                <a:latin typeface="Times New Roman"/>
                <a:ea typeface="Times New Roman"/>
                <a:cs typeface="Times New Roman"/>
                <a:sym typeface="Times New Roman"/>
              </a:rPr>
              <a:t>References</a:t>
            </a:r>
            <a:endParaRPr b="1">
              <a:solidFill>
                <a:srgbClr val="000000"/>
              </a:solidFill>
              <a:latin typeface="Times New Roman"/>
              <a:ea typeface="Times New Roman"/>
              <a:cs typeface="Times New Roman"/>
              <a:sym typeface="Times New Roman"/>
            </a:endParaRPr>
          </a:p>
        </p:txBody>
      </p:sp>
      <p:sp>
        <p:nvSpPr>
          <p:cNvPr id="206" name="Google Shape;206;g22ced5f7572_0_39"/>
          <p:cNvSpPr txBox="1"/>
          <p:nvPr>
            <p:ph idx="1" type="body"/>
          </p:nvPr>
        </p:nvSpPr>
        <p:spPr>
          <a:xfrm>
            <a:off x="209950" y="682200"/>
            <a:ext cx="8764800" cy="4233600"/>
          </a:xfrm>
          <a:prstGeom prst="rect">
            <a:avLst/>
          </a:prstGeom>
          <a:noFill/>
          <a:ln>
            <a:noFill/>
          </a:ln>
        </p:spPr>
        <p:txBody>
          <a:bodyPr anchorCtr="0" anchor="t" bIns="91425" lIns="91425" spcFirstLastPara="1" rIns="91425" wrap="square" tIns="91425">
            <a:normAutofit fontScale="77500" lnSpcReduction="20000"/>
          </a:bodyPr>
          <a:lstStyle/>
          <a:p>
            <a:pPr indent="-287655" lvl="0" marL="457200" rtl="0" algn="just">
              <a:lnSpc>
                <a:spcPct val="150000"/>
              </a:lnSpc>
              <a:spcBef>
                <a:spcPts val="1200"/>
              </a:spcBef>
              <a:spcAft>
                <a:spcPts val="0"/>
              </a:spcAft>
              <a:buClr>
                <a:srgbClr val="222222"/>
              </a:buClr>
              <a:buSzPct val="100000"/>
              <a:buFont typeface="Times New Roman"/>
              <a:buChar char="●"/>
            </a:pPr>
            <a:r>
              <a:rPr lang="en-GB" sz="1200">
                <a:solidFill>
                  <a:srgbClr val="222222"/>
                </a:solidFill>
                <a:highlight>
                  <a:srgbClr val="FFFFFF"/>
                </a:highlight>
                <a:latin typeface="Times New Roman"/>
                <a:ea typeface="Times New Roman"/>
                <a:cs typeface="Times New Roman"/>
                <a:sym typeface="Times New Roman"/>
              </a:rPr>
              <a:t>Amankwah-Amoah, J., 2020. Stepping up and stepping out of COVID-19: New challenges for environmental sustainability policies in the global airline industry. </a:t>
            </a:r>
            <a:r>
              <a:rPr i="1" lang="en-GB" sz="1200">
                <a:solidFill>
                  <a:srgbClr val="222222"/>
                </a:solidFill>
                <a:highlight>
                  <a:srgbClr val="FFFFFF"/>
                </a:highlight>
                <a:latin typeface="Times New Roman"/>
                <a:ea typeface="Times New Roman"/>
                <a:cs typeface="Times New Roman"/>
                <a:sym typeface="Times New Roman"/>
              </a:rPr>
              <a:t>Journal of Cleaner Production</a:t>
            </a:r>
            <a:r>
              <a:rPr lang="en-GB" sz="1200">
                <a:solidFill>
                  <a:srgbClr val="222222"/>
                </a:solidFill>
                <a:highlight>
                  <a:srgbClr val="FFFFFF"/>
                </a:highlight>
                <a:latin typeface="Times New Roman"/>
                <a:ea typeface="Times New Roman"/>
                <a:cs typeface="Times New Roman"/>
                <a:sym typeface="Times New Roman"/>
              </a:rPr>
              <a:t>, </a:t>
            </a:r>
            <a:r>
              <a:rPr i="1" lang="en-GB" sz="1200">
                <a:solidFill>
                  <a:srgbClr val="222222"/>
                </a:solidFill>
                <a:highlight>
                  <a:srgbClr val="FFFFFF"/>
                </a:highlight>
                <a:latin typeface="Times New Roman"/>
                <a:ea typeface="Times New Roman"/>
                <a:cs typeface="Times New Roman"/>
                <a:sym typeface="Times New Roman"/>
              </a:rPr>
              <a:t>271</a:t>
            </a:r>
            <a:r>
              <a:rPr lang="en-GB" sz="1200">
                <a:solidFill>
                  <a:srgbClr val="222222"/>
                </a:solidFill>
                <a:highlight>
                  <a:srgbClr val="FFFFFF"/>
                </a:highlight>
                <a:latin typeface="Times New Roman"/>
                <a:ea typeface="Times New Roman"/>
                <a:cs typeface="Times New Roman"/>
                <a:sym typeface="Times New Roman"/>
              </a:rPr>
              <a:t>, p.123000.</a:t>
            </a:r>
            <a:endParaRPr sz="1200">
              <a:solidFill>
                <a:srgbClr val="222222"/>
              </a:solidFill>
              <a:highlight>
                <a:srgbClr val="FFFFFF"/>
              </a:highlight>
              <a:latin typeface="Times New Roman"/>
              <a:ea typeface="Times New Roman"/>
              <a:cs typeface="Times New Roman"/>
              <a:sym typeface="Times New Roman"/>
            </a:endParaRPr>
          </a:p>
          <a:p>
            <a:pPr indent="-287655" lvl="0" marL="457200" rtl="0" algn="just">
              <a:lnSpc>
                <a:spcPct val="150000"/>
              </a:lnSpc>
              <a:spcBef>
                <a:spcPts val="0"/>
              </a:spcBef>
              <a:spcAft>
                <a:spcPts val="0"/>
              </a:spcAft>
              <a:buClr>
                <a:srgbClr val="222222"/>
              </a:buClr>
              <a:buSzPct val="100000"/>
              <a:buFont typeface="Times New Roman"/>
              <a:buChar char="●"/>
            </a:pPr>
            <a:r>
              <a:rPr lang="en-GB" sz="1200">
                <a:solidFill>
                  <a:srgbClr val="222222"/>
                </a:solidFill>
                <a:highlight>
                  <a:srgbClr val="FFFFFF"/>
                </a:highlight>
                <a:latin typeface="Times New Roman"/>
                <a:ea typeface="Times New Roman"/>
                <a:cs typeface="Times New Roman"/>
                <a:sym typeface="Times New Roman"/>
              </a:rPr>
              <a:t>Asante, F., Guodaar, L. and Arimiyaw, S., 2021. Climate change and variability awareness and livelihood adaptive strategies among smallholder farmers in semi-arid northern Ghana. </a:t>
            </a:r>
            <a:r>
              <a:rPr i="1" lang="en-GB" sz="1200">
                <a:solidFill>
                  <a:srgbClr val="222222"/>
                </a:solidFill>
                <a:highlight>
                  <a:srgbClr val="FFFFFF"/>
                </a:highlight>
                <a:latin typeface="Times New Roman"/>
                <a:ea typeface="Times New Roman"/>
                <a:cs typeface="Times New Roman"/>
                <a:sym typeface="Times New Roman"/>
              </a:rPr>
              <a:t>Environmental Development</a:t>
            </a:r>
            <a:r>
              <a:rPr lang="en-GB" sz="1200">
                <a:solidFill>
                  <a:srgbClr val="222222"/>
                </a:solidFill>
                <a:highlight>
                  <a:srgbClr val="FFFFFF"/>
                </a:highlight>
                <a:latin typeface="Times New Roman"/>
                <a:ea typeface="Times New Roman"/>
                <a:cs typeface="Times New Roman"/>
                <a:sym typeface="Times New Roman"/>
              </a:rPr>
              <a:t>, </a:t>
            </a:r>
            <a:r>
              <a:rPr i="1" lang="en-GB" sz="1200">
                <a:solidFill>
                  <a:srgbClr val="222222"/>
                </a:solidFill>
                <a:highlight>
                  <a:srgbClr val="FFFFFF"/>
                </a:highlight>
                <a:latin typeface="Times New Roman"/>
                <a:ea typeface="Times New Roman"/>
                <a:cs typeface="Times New Roman"/>
                <a:sym typeface="Times New Roman"/>
              </a:rPr>
              <a:t>39</a:t>
            </a:r>
            <a:r>
              <a:rPr lang="en-GB" sz="1200">
                <a:solidFill>
                  <a:srgbClr val="222222"/>
                </a:solidFill>
                <a:highlight>
                  <a:srgbClr val="FFFFFF"/>
                </a:highlight>
                <a:latin typeface="Times New Roman"/>
                <a:ea typeface="Times New Roman"/>
                <a:cs typeface="Times New Roman"/>
                <a:sym typeface="Times New Roman"/>
              </a:rPr>
              <a:t>, p.100629.</a:t>
            </a:r>
            <a:endParaRPr sz="1200">
              <a:solidFill>
                <a:srgbClr val="222222"/>
              </a:solidFill>
              <a:highlight>
                <a:srgbClr val="FFFFFF"/>
              </a:highlight>
              <a:latin typeface="Times New Roman"/>
              <a:ea typeface="Times New Roman"/>
              <a:cs typeface="Times New Roman"/>
              <a:sym typeface="Times New Roman"/>
            </a:endParaRPr>
          </a:p>
          <a:p>
            <a:pPr indent="-287655" lvl="0" marL="457200" rtl="0" algn="just">
              <a:lnSpc>
                <a:spcPct val="150000"/>
              </a:lnSpc>
              <a:spcBef>
                <a:spcPts val="0"/>
              </a:spcBef>
              <a:spcAft>
                <a:spcPts val="0"/>
              </a:spcAft>
              <a:buClr>
                <a:srgbClr val="222222"/>
              </a:buClr>
              <a:buSzPct val="100000"/>
              <a:buFont typeface="Times New Roman"/>
              <a:buChar char="●"/>
            </a:pPr>
            <a:r>
              <a:rPr lang="en-GB" sz="1200">
                <a:solidFill>
                  <a:srgbClr val="222222"/>
                </a:solidFill>
                <a:highlight>
                  <a:srgbClr val="FFFFFF"/>
                </a:highlight>
                <a:latin typeface="Times New Roman"/>
                <a:ea typeface="Times New Roman"/>
                <a:cs typeface="Times New Roman"/>
                <a:sym typeface="Times New Roman"/>
              </a:rPr>
              <a:t>Belotto, M.J., 2018. Data analysis methods for qualitative research: Managing the challenges of coding, interrater reliability, and thematic analysis. </a:t>
            </a:r>
            <a:r>
              <a:rPr i="1" lang="en-GB" sz="1200">
                <a:solidFill>
                  <a:srgbClr val="222222"/>
                </a:solidFill>
                <a:highlight>
                  <a:srgbClr val="FFFFFF"/>
                </a:highlight>
                <a:latin typeface="Times New Roman"/>
                <a:ea typeface="Times New Roman"/>
                <a:cs typeface="Times New Roman"/>
                <a:sym typeface="Times New Roman"/>
              </a:rPr>
              <a:t>The Qualitative Report</a:t>
            </a:r>
            <a:r>
              <a:rPr lang="en-GB" sz="1200">
                <a:solidFill>
                  <a:srgbClr val="222222"/>
                </a:solidFill>
                <a:highlight>
                  <a:srgbClr val="FFFFFF"/>
                </a:highlight>
                <a:latin typeface="Times New Roman"/>
                <a:ea typeface="Times New Roman"/>
                <a:cs typeface="Times New Roman"/>
                <a:sym typeface="Times New Roman"/>
              </a:rPr>
              <a:t>, </a:t>
            </a:r>
            <a:r>
              <a:rPr i="1" lang="en-GB" sz="1200">
                <a:solidFill>
                  <a:srgbClr val="222222"/>
                </a:solidFill>
                <a:highlight>
                  <a:srgbClr val="FFFFFF"/>
                </a:highlight>
                <a:latin typeface="Times New Roman"/>
                <a:ea typeface="Times New Roman"/>
                <a:cs typeface="Times New Roman"/>
                <a:sym typeface="Times New Roman"/>
              </a:rPr>
              <a:t>23</a:t>
            </a:r>
            <a:r>
              <a:rPr lang="en-GB" sz="1200">
                <a:solidFill>
                  <a:srgbClr val="222222"/>
                </a:solidFill>
                <a:highlight>
                  <a:srgbClr val="FFFFFF"/>
                </a:highlight>
                <a:latin typeface="Times New Roman"/>
                <a:ea typeface="Times New Roman"/>
                <a:cs typeface="Times New Roman"/>
                <a:sym typeface="Times New Roman"/>
              </a:rPr>
              <a:t>(11), pp.2622-2633.</a:t>
            </a:r>
            <a:endParaRPr sz="1200">
              <a:solidFill>
                <a:srgbClr val="222222"/>
              </a:solidFill>
              <a:highlight>
                <a:srgbClr val="FFFFFF"/>
              </a:highlight>
              <a:latin typeface="Times New Roman"/>
              <a:ea typeface="Times New Roman"/>
              <a:cs typeface="Times New Roman"/>
              <a:sym typeface="Times New Roman"/>
            </a:endParaRPr>
          </a:p>
          <a:p>
            <a:pPr indent="-287655" lvl="0" marL="457200" rtl="0" algn="just">
              <a:lnSpc>
                <a:spcPct val="150000"/>
              </a:lnSpc>
              <a:spcBef>
                <a:spcPts val="0"/>
              </a:spcBef>
              <a:spcAft>
                <a:spcPts val="0"/>
              </a:spcAft>
              <a:buClr>
                <a:srgbClr val="222222"/>
              </a:buClr>
              <a:buSzPct val="100000"/>
              <a:buFont typeface="Times New Roman"/>
              <a:buChar char="●"/>
            </a:pPr>
            <a:r>
              <a:rPr lang="en-GB" sz="1200">
                <a:solidFill>
                  <a:srgbClr val="222222"/>
                </a:solidFill>
                <a:highlight>
                  <a:srgbClr val="FFFFFF"/>
                </a:highlight>
                <a:latin typeface="Times New Roman"/>
                <a:ea typeface="Times New Roman"/>
                <a:cs typeface="Times New Roman"/>
                <a:sym typeface="Times New Roman"/>
              </a:rPr>
              <a:t>Bran, F., Rădulescu, C.V., Bodislav, D.A. and Burlacu, S., 2020. Environmental risks in the context of globalization. </a:t>
            </a:r>
            <a:r>
              <a:rPr i="1" lang="en-GB" sz="1200">
                <a:solidFill>
                  <a:srgbClr val="222222"/>
                </a:solidFill>
                <a:highlight>
                  <a:srgbClr val="FFFFFF"/>
                </a:highlight>
                <a:latin typeface="Times New Roman"/>
                <a:ea typeface="Times New Roman"/>
                <a:cs typeface="Times New Roman"/>
                <a:sym typeface="Times New Roman"/>
              </a:rPr>
              <a:t>Economic Convergence in European Union</a:t>
            </a:r>
            <a:r>
              <a:rPr lang="en-GB" sz="1200">
                <a:solidFill>
                  <a:srgbClr val="222222"/>
                </a:solidFill>
                <a:highlight>
                  <a:srgbClr val="FFFFFF"/>
                </a:highlight>
                <a:latin typeface="Times New Roman"/>
                <a:ea typeface="Times New Roman"/>
                <a:cs typeface="Times New Roman"/>
                <a:sym typeface="Times New Roman"/>
              </a:rPr>
              <a:t>, </a:t>
            </a:r>
            <a:r>
              <a:rPr i="1" lang="en-GB" sz="1200">
                <a:solidFill>
                  <a:srgbClr val="222222"/>
                </a:solidFill>
                <a:highlight>
                  <a:srgbClr val="FFFFFF"/>
                </a:highlight>
                <a:latin typeface="Times New Roman"/>
                <a:ea typeface="Times New Roman"/>
                <a:cs typeface="Times New Roman"/>
                <a:sym typeface="Times New Roman"/>
              </a:rPr>
              <a:t>350</a:t>
            </a:r>
            <a:r>
              <a:rPr lang="en-GB" sz="1200">
                <a:solidFill>
                  <a:srgbClr val="222222"/>
                </a:solidFill>
                <a:highlight>
                  <a:srgbClr val="FFFFFF"/>
                </a:highlight>
                <a:latin typeface="Times New Roman"/>
                <a:ea typeface="Times New Roman"/>
                <a:cs typeface="Times New Roman"/>
                <a:sym typeface="Times New Roman"/>
              </a:rPr>
              <a:t>, pp.228-235.</a:t>
            </a:r>
            <a:endParaRPr sz="1200">
              <a:solidFill>
                <a:srgbClr val="222222"/>
              </a:solidFill>
              <a:highlight>
                <a:srgbClr val="FFFFFF"/>
              </a:highlight>
              <a:latin typeface="Times New Roman"/>
              <a:ea typeface="Times New Roman"/>
              <a:cs typeface="Times New Roman"/>
              <a:sym typeface="Times New Roman"/>
            </a:endParaRPr>
          </a:p>
          <a:p>
            <a:pPr indent="-287655" lvl="0" marL="457200" rtl="0" algn="just">
              <a:lnSpc>
                <a:spcPct val="150000"/>
              </a:lnSpc>
              <a:spcBef>
                <a:spcPts val="0"/>
              </a:spcBef>
              <a:spcAft>
                <a:spcPts val="0"/>
              </a:spcAft>
              <a:buClr>
                <a:srgbClr val="222222"/>
              </a:buClr>
              <a:buSzPct val="100000"/>
              <a:buFont typeface="Times New Roman"/>
              <a:buChar char="●"/>
            </a:pPr>
            <a:r>
              <a:rPr lang="en-GB" sz="1200">
                <a:solidFill>
                  <a:srgbClr val="222222"/>
                </a:solidFill>
                <a:highlight>
                  <a:srgbClr val="FFFFFF"/>
                </a:highlight>
                <a:latin typeface="Times New Roman"/>
                <a:ea typeface="Times New Roman"/>
                <a:cs typeface="Times New Roman"/>
                <a:sym typeface="Times New Roman"/>
              </a:rPr>
              <a:t>Castleberry, A. and Nolen, A., 2018. Thematic analysis of qualitative research data: Is it as easy as it sounds?.</a:t>
            </a:r>
            <a:r>
              <a:rPr i="1" lang="en-GB" sz="1200">
                <a:solidFill>
                  <a:srgbClr val="222222"/>
                </a:solidFill>
                <a:highlight>
                  <a:srgbClr val="FFFFFF"/>
                </a:highlight>
                <a:latin typeface="Times New Roman"/>
                <a:ea typeface="Times New Roman"/>
                <a:cs typeface="Times New Roman"/>
                <a:sym typeface="Times New Roman"/>
              </a:rPr>
              <a:t>Currents in pharmacy teaching and learning</a:t>
            </a:r>
            <a:r>
              <a:rPr lang="en-GB" sz="1200">
                <a:solidFill>
                  <a:srgbClr val="222222"/>
                </a:solidFill>
                <a:highlight>
                  <a:srgbClr val="FFFFFF"/>
                </a:highlight>
                <a:latin typeface="Times New Roman"/>
                <a:ea typeface="Times New Roman"/>
                <a:cs typeface="Times New Roman"/>
                <a:sym typeface="Times New Roman"/>
              </a:rPr>
              <a:t>, </a:t>
            </a:r>
            <a:r>
              <a:rPr i="1" lang="en-GB" sz="1200">
                <a:solidFill>
                  <a:srgbClr val="222222"/>
                </a:solidFill>
                <a:highlight>
                  <a:srgbClr val="FFFFFF"/>
                </a:highlight>
                <a:latin typeface="Times New Roman"/>
                <a:ea typeface="Times New Roman"/>
                <a:cs typeface="Times New Roman"/>
                <a:sym typeface="Times New Roman"/>
              </a:rPr>
              <a:t>10</a:t>
            </a:r>
            <a:r>
              <a:rPr lang="en-GB" sz="1200">
                <a:solidFill>
                  <a:srgbClr val="222222"/>
                </a:solidFill>
                <a:highlight>
                  <a:srgbClr val="FFFFFF"/>
                </a:highlight>
                <a:latin typeface="Times New Roman"/>
                <a:ea typeface="Times New Roman"/>
                <a:cs typeface="Times New Roman"/>
                <a:sym typeface="Times New Roman"/>
              </a:rPr>
              <a:t>(6), pp.807-815.</a:t>
            </a:r>
            <a:endParaRPr sz="1200">
              <a:solidFill>
                <a:srgbClr val="222222"/>
              </a:solidFill>
              <a:highlight>
                <a:srgbClr val="FFFFFF"/>
              </a:highlight>
              <a:latin typeface="Times New Roman"/>
              <a:ea typeface="Times New Roman"/>
              <a:cs typeface="Times New Roman"/>
              <a:sym typeface="Times New Roman"/>
            </a:endParaRPr>
          </a:p>
          <a:p>
            <a:pPr indent="-287655" lvl="0" marL="457200" rtl="0" algn="just">
              <a:lnSpc>
                <a:spcPct val="150000"/>
              </a:lnSpc>
              <a:spcBef>
                <a:spcPts val="0"/>
              </a:spcBef>
              <a:spcAft>
                <a:spcPts val="0"/>
              </a:spcAft>
              <a:buSzPct val="100000"/>
              <a:buFont typeface="Times New Roman"/>
              <a:buChar char="●"/>
            </a:pPr>
            <a:r>
              <a:rPr lang="en-GB" sz="1200">
                <a:solidFill>
                  <a:srgbClr val="000000"/>
                </a:solidFill>
                <a:latin typeface="Times New Roman"/>
                <a:ea typeface="Times New Roman"/>
                <a:cs typeface="Times New Roman"/>
                <a:sym typeface="Times New Roman"/>
              </a:rPr>
              <a:t>epa.gov (2022) </a:t>
            </a:r>
            <a:r>
              <a:rPr i="1" lang="en-GB" sz="1200">
                <a:solidFill>
                  <a:srgbClr val="000000"/>
                </a:solidFill>
                <a:latin typeface="Times New Roman"/>
                <a:ea typeface="Times New Roman"/>
                <a:cs typeface="Times New Roman"/>
                <a:sym typeface="Times New Roman"/>
              </a:rPr>
              <a:t>EPA</a:t>
            </a:r>
            <a:r>
              <a:rPr lang="en-GB" sz="1200">
                <a:solidFill>
                  <a:srgbClr val="000000"/>
                </a:solidFill>
                <a:latin typeface="Times New Roman"/>
                <a:ea typeface="Times New Roman"/>
                <a:cs typeface="Times New Roman"/>
                <a:sym typeface="Times New Roman"/>
              </a:rPr>
              <a:t>. Environmental Protection Agency. Available at:</a:t>
            </a:r>
            <a:r>
              <a:rPr lang="en-GB" sz="1200">
                <a:solidFill>
                  <a:srgbClr val="000000"/>
                </a:solidFill>
                <a:uFill>
                  <a:noFill/>
                </a:uFill>
                <a:latin typeface="Times New Roman"/>
                <a:ea typeface="Times New Roman"/>
                <a:cs typeface="Times New Roman"/>
                <a:sym typeface="Times New Roman"/>
                <a:hlinkClick r:id="rId3">
                  <a:extLst>
                    <a:ext uri="{A12FA001-AC4F-418D-AE19-62706E023703}">
                      <ahyp:hlinkClr val="tx"/>
                    </a:ext>
                  </a:extLst>
                </a:hlinkClick>
              </a:rPr>
              <a:t> </a:t>
            </a:r>
            <a:r>
              <a:rPr lang="en-GB" sz="1200" u="sng">
                <a:solidFill>
                  <a:srgbClr val="1155CC"/>
                </a:solidFill>
                <a:latin typeface="Times New Roman"/>
                <a:ea typeface="Times New Roman"/>
                <a:cs typeface="Times New Roman"/>
                <a:sym typeface="Times New Roman"/>
                <a:hlinkClick r:id="rId4">
                  <a:extLst>
                    <a:ext uri="{A12FA001-AC4F-418D-AE19-62706E023703}">
                      <ahyp:hlinkClr val="tx"/>
                    </a:ext>
                  </a:extLst>
                </a:hlinkClick>
              </a:rPr>
              <a:t>https://www.epa.gov/ghgemissions/sources-greenhouse-gas-emissions</a:t>
            </a:r>
            <a:r>
              <a:rPr lang="en-GB" sz="1200">
                <a:solidFill>
                  <a:srgbClr val="000000"/>
                </a:solidFill>
                <a:latin typeface="Times New Roman"/>
                <a:ea typeface="Times New Roman"/>
                <a:cs typeface="Times New Roman"/>
                <a:sym typeface="Times New Roman"/>
              </a:rPr>
              <a:t> (Accessed: April 11, 2023).</a:t>
            </a:r>
            <a:endParaRPr sz="1200">
              <a:solidFill>
                <a:srgbClr val="000000"/>
              </a:solidFill>
              <a:latin typeface="Times New Roman"/>
              <a:ea typeface="Times New Roman"/>
              <a:cs typeface="Times New Roman"/>
              <a:sym typeface="Times New Roman"/>
            </a:endParaRPr>
          </a:p>
          <a:p>
            <a:pPr indent="-287655" lvl="0" marL="457200" rtl="0" algn="just">
              <a:lnSpc>
                <a:spcPct val="150000"/>
              </a:lnSpc>
              <a:spcBef>
                <a:spcPts val="0"/>
              </a:spcBef>
              <a:spcAft>
                <a:spcPts val="0"/>
              </a:spcAft>
              <a:buClr>
                <a:srgbClr val="222222"/>
              </a:buClr>
              <a:buSzPct val="100000"/>
              <a:buFont typeface="Times New Roman"/>
              <a:buChar char="●"/>
            </a:pPr>
            <a:r>
              <a:rPr lang="en-GB" sz="1200">
                <a:solidFill>
                  <a:srgbClr val="222222"/>
                </a:solidFill>
                <a:highlight>
                  <a:srgbClr val="FFFFFF"/>
                </a:highlight>
                <a:latin typeface="Times New Roman"/>
                <a:ea typeface="Times New Roman"/>
                <a:cs typeface="Times New Roman"/>
                <a:sym typeface="Times New Roman"/>
              </a:rPr>
              <a:t>Evans, G.W., 2019. Projected behavioral impacts of global climate change. </a:t>
            </a:r>
            <a:r>
              <a:rPr i="1" lang="en-GB" sz="1200">
                <a:solidFill>
                  <a:srgbClr val="222222"/>
                </a:solidFill>
                <a:highlight>
                  <a:srgbClr val="FFFFFF"/>
                </a:highlight>
                <a:latin typeface="Times New Roman"/>
                <a:ea typeface="Times New Roman"/>
                <a:cs typeface="Times New Roman"/>
                <a:sym typeface="Times New Roman"/>
              </a:rPr>
              <a:t>Annual review of psychology</a:t>
            </a:r>
            <a:r>
              <a:rPr lang="en-GB" sz="1200">
                <a:solidFill>
                  <a:srgbClr val="222222"/>
                </a:solidFill>
                <a:highlight>
                  <a:srgbClr val="FFFFFF"/>
                </a:highlight>
                <a:latin typeface="Times New Roman"/>
                <a:ea typeface="Times New Roman"/>
                <a:cs typeface="Times New Roman"/>
                <a:sym typeface="Times New Roman"/>
              </a:rPr>
              <a:t>, </a:t>
            </a:r>
            <a:r>
              <a:rPr i="1" lang="en-GB" sz="1200">
                <a:solidFill>
                  <a:srgbClr val="222222"/>
                </a:solidFill>
                <a:highlight>
                  <a:srgbClr val="FFFFFF"/>
                </a:highlight>
                <a:latin typeface="Times New Roman"/>
                <a:ea typeface="Times New Roman"/>
                <a:cs typeface="Times New Roman"/>
                <a:sym typeface="Times New Roman"/>
              </a:rPr>
              <a:t>70</a:t>
            </a:r>
            <a:r>
              <a:rPr lang="en-GB" sz="1200">
                <a:solidFill>
                  <a:srgbClr val="222222"/>
                </a:solidFill>
                <a:highlight>
                  <a:srgbClr val="FFFFFF"/>
                </a:highlight>
                <a:latin typeface="Times New Roman"/>
                <a:ea typeface="Times New Roman"/>
                <a:cs typeface="Times New Roman"/>
                <a:sym typeface="Times New Roman"/>
              </a:rPr>
              <a:t>, pp.449-474.</a:t>
            </a:r>
            <a:endParaRPr sz="1200">
              <a:solidFill>
                <a:srgbClr val="222222"/>
              </a:solidFill>
              <a:highlight>
                <a:srgbClr val="FFFFFF"/>
              </a:highlight>
              <a:latin typeface="Times New Roman"/>
              <a:ea typeface="Times New Roman"/>
              <a:cs typeface="Times New Roman"/>
              <a:sym typeface="Times New Roman"/>
            </a:endParaRPr>
          </a:p>
          <a:p>
            <a:pPr indent="-287655" lvl="0" marL="457200" rtl="0" algn="just">
              <a:lnSpc>
                <a:spcPct val="150000"/>
              </a:lnSpc>
              <a:spcBef>
                <a:spcPts val="0"/>
              </a:spcBef>
              <a:spcAft>
                <a:spcPts val="0"/>
              </a:spcAft>
              <a:buClr>
                <a:srgbClr val="222222"/>
              </a:buClr>
              <a:buSzPct val="100000"/>
              <a:buFont typeface="Times New Roman"/>
              <a:buChar char="●"/>
            </a:pPr>
            <a:r>
              <a:rPr lang="en-GB" sz="1200">
                <a:solidFill>
                  <a:srgbClr val="222222"/>
                </a:solidFill>
                <a:highlight>
                  <a:srgbClr val="FFFFFF"/>
                </a:highlight>
                <a:latin typeface="Times New Roman"/>
                <a:ea typeface="Times New Roman"/>
                <a:cs typeface="Times New Roman"/>
                <a:sym typeface="Times New Roman"/>
              </a:rPr>
              <a:t>Hunter, D., McCallum, J. and Howes, D., 2019. Defining exploratory-descriptive qualitative (EDQ) research and considering its application to healthcare. </a:t>
            </a:r>
            <a:r>
              <a:rPr i="1" lang="en-GB" sz="1200">
                <a:solidFill>
                  <a:srgbClr val="222222"/>
                </a:solidFill>
                <a:highlight>
                  <a:srgbClr val="FFFFFF"/>
                </a:highlight>
                <a:latin typeface="Times New Roman"/>
                <a:ea typeface="Times New Roman"/>
                <a:cs typeface="Times New Roman"/>
                <a:sym typeface="Times New Roman"/>
              </a:rPr>
              <a:t>Journal of Nursing and Health Care</a:t>
            </a:r>
            <a:r>
              <a:rPr lang="en-GB" sz="1200">
                <a:solidFill>
                  <a:srgbClr val="222222"/>
                </a:solidFill>
                <a:highlight>
                  <a:srgbClr val="FFFFFF"/>
                </a:highlight>
                <a:latin typeface="Times New Roman"/>
                <a:ea typeface="Times New Roman"/>
                <a:cs typeface="Times New Roman"/>
                <a:sym typeface="Times New Roman"/>
              </a:rPr>
              <a:t>, </a:t>
            </a:r>
            <a:r>
              <a:rPr i="1" lang="en-GB" sz="1200">
                <a:solidFill>
                  <a:srgbClr val="222222"/>
                </a:solidFill>
                <a:highlight>
                  <a:srgbClr val="FFFFFF"/>
                </a:highlight>
                <a:latin typeface="Times New Roman"/>
                <a:ea typeface="Times New Roman"/>
                <a:cs typeface="Times New Roman"/>
                <a:sym typeface="Times New Roman"/>
              </a:rPr>
              <a:t>4</a:t>
            </a:r>
            <a:r>
              <a:rPr lang="en-GB" sz="1200">
                <a:solidFill>
                  <a:srgbClr val="222222"/>
                </a:solidFill>
                <a:highlight>
                  <a:srgbClr val="FFFFFF"/>
                </a:highlight>
                <a:latin typeface="Times New Roman"/>
                <a:ea typeface="Times New Roman"/>
                <a:cs typeface="Times New Roman"/>
                <a:sym typeface="Times New Roman"/>
              </a:rPr>
              <a:t>(1).</a:t>
            </a:r>
            <a:endParaRPr sz="1200">
              <a:solidFill>
                <a:srgbClr val="222222"/>
              </a:solidFill>
              <a:highlight>
                <a:srgbClr val="FFFFFF"/>
              </a:highlight>
              <a:latin typeface="Times New Roman"/>
              <a:ea typeface="Times New Roman"/>
              <a:cs typeface="Times New Roman"/>
              <a:sym typeface="Times New Roman"/>
            </a:endParaRPr>
          </a:p>
          <a:p>
            <a:pPr indent="-287655" lvl="0" marL="457200" rtl="0" algn="just">
              <a:lnSpc>
                <a:spcPct val="150000"/>
              </a:lnSpc>
              <a:spcBef>
                <a:spcPts val="0"/>
              </a:spcBef>
              <a:spcAft>
                <a:spcPts val="0"/>
              </a:spcAft>
              <a:buClr>
                <a:srgbClr val="222222"/>
              </a:buClr>
              <a:buSzPct val="100000"/>
              <a:buFont typeface="Times New Roman"/>
              <a:buChar char="●"/>
            </a:pPr>
            <a:r>
              <a:rPr lang="en-GB" sz="1200">
                <a:solidFill>
                  <a:srgbClr val="222222"/>
                </a:solidFill>
                <a:highlight>
                  <a:srgbClr val="FFFFFF"/>
                </a:highlight>
                <a:latin typeface="Times New Roman"/>
                <a:ea typeface="Times New Roman"/>
                <a:cs typeface="Times New Roman"/>
                <a:sym typeface="Times New Roman"/>
              </a:rPr>
              <a:t>Pandey, J., 2019. Deductive approach to content analysis. In </a:t>
            </a:r>
            <a:r>
              <a:rPr i="1" lang="en-GB" sz="1200">
                <a:solidFill>
                  <a:srgbClr val="222222"/>
                </a:solidFill>
                <a:highlight>
                  <a:srgbClr val="FFFFFF"/>
                </a:highlight>
                <a:latin typeface="Times New Roman"/>
                <a:ea typeface="Times New Roman"/>
                <a:cs typeface="Times New Roman"/>
                <a:sym typeface="Times New Roman"/>
              </a:rPr>
              <a:t>Qualitative techniques for workplace data analysis</a:t>
            </a:r>
            <a:r>
              <a:rPr lang="en-GB" sz="1200">
                <a:solidFill>
                  <a:srgbClr val="222222"/>
                </a:solidFill>
                <a:highlight>
                  <a:srgbClr val="FFFFFF"/>
                </a:highlight>
                <a:latin typeface="Times New Roman"/>
                <a:ea typeface="Times New Roman"/>
                <a:cs typeface="Times New Roman"/>
                <a:sym typeface="Times New Roman"/>
              </a:rPr>
              <a:t> (pp. 145-169). IGI Global.</a:t>
            </a:r>
            <a:endParaRPr sz="1200">
              <a:solidFill>
                <a:srgbClr val="222222"/>
              </a:solidFill>
              <a:highlight>
                <a:srgbClr val="FFFFFF"/>
              </a:highlight>
              <a:latin typeface="Times New Roman"/>
              <a:ea typeface="Times New Roman"/>
              <a:cs typeface="Times New Roman"/>
              <a:sym typeface="Times New Roman"/>
            </a:endParaRPr>
          </a:p>
          <a:p>
            <a:pPr indent="-287655" lvl="0" marL="457200" rtl="0" algn="just">
              <a:lnSpc>
                <a:spcPct val="150000"/>
              </a:lnSpc>
              <a:spcBef>
                <a:spcPts val="0"/>
              </a:spcBef>
              <a:spcAft>
                <a:spcPts val="0"/>
              </a:spcAft>
              <a:buClr>
                <a:srgbClr val="222222"/>
              </a:buClr>
              <a:buSzPct val="100000"/>
              <a:buFont typeface="Times New Roman"/>
              <a:buChar char="●"/>
            </a:pPr>
            <a:r>
              <a:rPr lang="en-GB" sz="1200">
                <a:solidFill>
                  <a:srgbClr val="222222"/>
                </a:solidFill>
                <a:highlight>
                  <a:srgbClr val="FFFFFF"/>
                </a:highlight>
                <a:latin typeface="Times New Roman"/>
                <a:ea typeface="Times New Roman"/>
                <a:cs typeface="Times New Roman"/>
                <a:sym typeface="Times New Roman"/>
              </a:rPr>
              <a:t>Pearse, N., 2019, June. An illustration of deductive analysis in qualitative research. In </a:t>
            </a:r>
            <a:r>
              <a:rPr i="1" lang="en-GB" sz="1200">
                <a:solidFill>
                  <a:srgbClr val="222222"/>
                </a:solidFill>
                <a:highlight>
                  <a:srgbClr val="FFFFFF"/>
                </a:highlight>
                <a:latin typeface="Times New Roman"/>
                <a:ea typeface="Times New Roman"/>
                <a:cs typeface="Times New Roman"/>
                <a:sym typeface="Times New Roman"/>
              </a:rPr>
              <a:t>18th European conference on research methodology for business and management studies</a:t>
            </a:r>
            <a:r>
              <a:rPr lang="en-GB" sz="1200">
                <a:solidFill>
                  <a:srgbClr val="222222"/>
                </a:solidFill>
                <a:highlight>
                  <a:srgbClr val="FFFFFF"/>
                </a:highlight>
                <a:latin typeface="Times New Roman"/>
                <a:ea typeface="Times New Roman"/>
                <a:cs typeface="Times New Roman"/>
                <a:sym typeface="Times New Roman"/>
              </a:rPr>
              <a:t> (p. 264).</a:t>
            </a:r>
            <a:endParaRPr sz="1200">
              <a:solidFill>
                <a:srgbClr val="222222"/>
              </a:solidFill>
              <a:highlight>
                <a:srgbClr val="FFFFFF"/>
              </a:highlight>
              <a:latin typeface="Times New Roman"/>
              <a:ea typeface="Times New Roman"/>
              <a:cs typeface="Times New Roman"/>
              <a:sym typeface="Times New Roman"/>
            </a:endParaRPr>
          </a:p>
          <a:p>
            <a:pPr indent="-287655" lvl="0" marL="457200" rtl="0" algn="just">
              <a:lnSpc>
                <a:spcPct val="150000"/>
              </a:lnSpc>
              <a:spcBef>
                <a:spcPts val="0"/>
              </a:spcBef>
              <a:spcAft>
                <a:spcPts val="0"/>
              </a:spcAft>
              <a:buSzPct val="100000"/>
              <a:buFont typeface="Times New Roman"/>
              <a:buChar char="●"/>
            </a:pPr>
            <a:r>
              <a:rPr lang="en-GB" sz="1200">
                <a:solidFill>
                  <a:srgbClr val="000000"/>
                </a:solidFill>
                <a:latin typeface="Times New Roman"/>
                <a:ea typeface="Times New Roman"/>
                <a:cs typeface="Times New Roman"/>
                <a:sym typeface="Times New Roman"/>
              </a:rPr>
              <a:t>un.org (2022) </a:t>
            </a:r>
            <a:r>
              <a:rPr i="1" lang="en-GB" sz="1200">
                <a:solidFill>
                  <a:srgbClr val="000000"/>
                </a:solidFill>
                <a:latin typeface="Times New Roman"/>
                <a:ea typeface="Times New Roman"/>
                <a:cs typeface="Times New Roman"/>
                <a:sym typeface="Times New Roman"/>
              </a:rPr>
              <a:t>un.org</a:t>
            </a:r>
            <a:r>
              <a:rPr lang="en-GB" sz="1200">
                <a:solidFill>
                  <a:srgbClr val="000000"/>
                </a:solidFill>
                <a:latin typeface="Times New Roman"/>
                <a:ea typeface="Times New Roman"/>
                <a:cs typeface="Times New Roman"/>
                <a:sym typeface="Times New Roman"/>
              </a:rPr>
              <a:t>. Available at:</a:t>
            </a:r>
            <a:r>
              <a:rPr lang="en-GB" sz="1200">
                <a:solidFill>
                  <a:srgbClr val="000000"/>
                </a:solidFill>
                <a:uFill>
                  <a:noFill/>
                </a:uFill>
                <a:latin typeface="Times New Roman"/>
                <a:ea typeface="Times New Roman"/>
                <a:cs typeface="Times New Roman"/>
                <a:sym typeface="Times New Roman"/>
                <a:hlinkClick r:id="rId5">
                  <a:extLst>
                    <a:ext uri="{A12FA001-AC4F-418D-AE19-62706E023703}">
                      <ahyp:hlinkClr val="tx"/>
                    </a:ext>
                  </a:extLst>
                </a:hlinkClick>
              </a:rPr>
              <a:t> </a:t>
            </a:r>
            <a:r>
              <a:rPr lang="en-GB" sz="1200" u="sng">
                <a:solidFill>
                  <a:srgbClr val="1155CC"/>
                </a:solidFill>
                <a:latin typeface="Times New Roman"/>
                <a:ea typeface="Times New Roman"/>
                <a:cs typeface="Times New Roman"/>
                <a:sym typeface="Times New Roman"/>
                <a:hlinkClick r:id="rId6">
                  <a:extLst>
                    <a:ext uri="{A12FA001-AC4F-418D-AE19-62706E023703}">
                      <ahyp:hlinkClr val="tx"/>
                    </a:ext>
                  </a:extLst>
                </a:hlinkClick>
              </a:rPr>
              <a:t>https://www.un.org/sustainabledevelopment/wp-content/uploads/2016/08/5_Why-It-Matters-2020.pdf</a:t>
            </a:r>
            <a:r>
              <a:rPr lang="en-GB" sz="1200">
                <a:solidFill>
                  <a:srgbClr val="000000"/>
                </a:solidFill>
                <a:latin typeface="Times New Roman"/>
                <a:ea typeface="Times New Roman"/>
                <a:cs typeface="Times New Roman"/>
                <a:sym typeface="Times New Roman"/>
              </a:rPr>
              <a:t> (Accessed: April 11, 2023).</a:t>
            </a:r>
            <a:endParaRPr sz="1200">
              <a:solidFill>
                <a:srgbClr val="000000"/>
              </a:solidFill>
              <a:latin typeface="Times New Roman"/>
              <a:ea typeface="Times New Roman"/>
              <a:cs typeface="Times New Roman"/>
              <a:sym typeface="Times New Roman"/>
            </a:endParaRPr>
          </a:p>
          <a:p>
            <a:pPr indent="-287655" lvl="0" marL="457200" rtl="0" algn="just">
              <a:lnSpc>
                <a:spcPct val="150000"/>
              </a:lnSpc>
              <a:spcBef>
                <a:spcPts val="0"/>
              </a:spcBef>
              <a:spcAft>
                <a:spcPts val="0"/>
              </a:spcAft>
              <a:buSzPct val="100000"/>
              <a:buFont typeface="Times New Roman"/>
              <a:buChar char="●"/>
            </a:pPr>
            <a:r>
              <a:rPr lang="en-GB" sz="1200">
                <a:solidFill>
                  <a:srgbClr val="000000"/>
                </a:solidFill>
                <a:latin typeface="Times New Roman"/>
                <a:ea typeface="Times New Roman"/>
                <a:cs typeface="Times New Roman"/>
                <a:sym typeface="Times New Roman"/>
              </a:rPr>
              <a:t>un.org (2023) </a:t>
            </a:r>
            <a:r>
              <a:rPr i="1" lang="en-GB" sz="1200">
                <a:solidFill>
                  <a:srgbClr val="000000"/>
                </a:solidFill>
                <a:latin typeface="Times New Roman"/>
                <a:ea typeface="Times New Roman"/>
                <a:cs typeface="Times New Roman"/>
                <a:sym typeface="Times New Roman"/>
              </a:rPr>
              <a:t>Climate change - united nations sustainable development</a:t>
            </a:r>
            <a:r>
              <a:rPr lang="en-GB" sz="1200">
                <a:solidFill>
                  <a:srgbClr val="000000"/>
                </a:solidFill>
                <a:latin typeface="Times New Roman"/>
                <a:ea typeface="Times New Roman"/>
                <a:cs typeface="Times New Roman"/>
                <a:sym typeface="Times New Roman"/>
              </a:rPr>
              <a:t>, </a:t>
            </a:r>
            <a:r>
              <a:rPr i="1" lang="en-GB" sz="1200">
                <a:solidFill>
                  <a:srgbClr val="000000"/>
                </a:solidFill>
                <a:latin typeface="Times New Roman"/>
                <a:ea typeface="Times New Roman"/>
                <a:cs typeface="Times New Roman"/>
                <a:sym typeface="Times New Roman"/>
              </a:rPr>
              <a:t>United Nations</a:t>
            </a:r>
            <a:r>
              <a:rPr lang="en-GB" sz="1200">
                <a:solidFill>
                  <a:srgbClr val="000000"/>
                </a:solidFill>
                <a:latin typeface="Times New Roman"/>
                <a:ea typeface="Times New Roman"/>
                <a:cs typeface="Times New Roman"/>
                <a:sym typeface="Times New Roman"/>
              </a:rPr>
              <a:t>. United Nations. Available at:</a:t>
            </a:r>
            <a:r>
              <a:rPr lang="en-GB" sz="1200">
                <a:solidFill>
                  <a:srgbClr val="000000"/>
                </a:solidFill>
                <a:uFill>
                  <a:noFill/>
                </a:uFill>
                <a:latin typeface="Times New Roman"/>
                <a:ea typeface="Times New Roman"/>
                <a:cs typeface="Times New Roman"/>
                <a:sym typeface="Times New Roman"/>
                <a:hlinkClick r:id="rId7">
                  <a:extLst>
                    <a:ext uri="{A12FA001-AC4F-418D-AE19-62706E023703}">
                      <ahyp:hlinkClr val="tx"/>
                    </a:ext>
                  </a:extLst>
                </a:hlinkClick>
              </a:rPr>
              <a:t> </a:t>
            </a:r>
            <a:r>
              <a:rPr lang="en-GB" sz="1200" u="sng">
                <a:solidFill>
                  <a:srgbClr val="1155CC"/>
                </a:solidFill>
                <a:latin typeface="Times New Roman"/>
                <a:ea typeface="Times New Roman"/>
                <a:cs typeface="Times New Roman"/>
                <a:sym typeface="Times New Roman"/>
                <a:hlinkClick r:id="rId8">
                  <a:extLst>
                    <a:ext uri="{A12FA001-AC4F-418D-AE19-62706E023703}">
                      <ahyp:hlinkClr val="tx"/>
                    </a:ext>
                  </a:extLst>
                </a:hlinkClick>
              </a:rPr>
              <a:t>https://www.un.org/sustainabledevelopment/climate-change/</a:t>
            </a:r>
            <a:r>
              <a:rPr lang="en-GB" sz="1200">
                <a:solidFill>
                  <a:srgbClr val="000000"/>
                </a:solidFill>
                <a:latin typeface="Times New Roman"/>
                <a:ea typeface="Times New Roman"/>
                <a:cs typeface="Times New Roman"/>
                <a:sym typeface="Times New Roman"/>
              </a:rPr>
              <a:t> (Accessed: April 11, 2023).</a:t>
            </a:r>
            <a:endParaRPr sz="1200">
              <a:solidFill>
                <a:srgbClr val="000000"/>
              </a:solidFill>
              <a:latin typeface="Times New Roman"/>
              <a:ea typeface="Times New Roman"/>
              <a:cs typeface="Times New Roman"/>
              <a:sym typeface="Times New Roman"/>
            </a:endParaRPr>
          </a:p>
          <a:p>
            <a:pPr indent="-287655" lvl="0" marL="457200" rtl="0" algn="just">
              <a:lnSpc>
                <a:spcPct val="150000"/>
              </a:lnSpc>
              <a:spcBef>
                <a:spcPts val="0"/>
              </a:spcBef>
              <a:spcAft>
                <a:spcPts val="0"/>
              </a:spcAft>
              <a:buSzPct val="100000"/>
              <a:buFont typeface="Times New Roman"/>
              <a:buChar char="●"/>
            </a:pPr>
            <a:r>
              <a:rPr lang="en-GB" sz="1200">
                <a:solidFill>
                  <a:srgbClr val="000000"/>
                </a:solidFill>
                <a:latin typeface="Times New Roman"/>
                <a:ea typeface="Times New Roman"/>
                <a:cs typeface="Times New Roman"/>
                <a:sym typeface="Times New Roman"/>
              </a:rPr>
              <a:t>who.int (2023) </a:t>
            </a:r>
            <a:r>
              <a:rPr i="1" lang="en-GB" sz="1200">
                <a:solidFill>
                  <a:srgbClr val="000000"/>
                </a:solidFill>
                <a:latin typeface="Times New Roman"/>
                <a:ea typeface="Times New Roman"/>
                <a:cs typeface="Times New Roman"/>
                <a:sym typeface="Times New Roman"/>
              </a:rPr>
              <a:t>Climate change</a:t>
            </a:r>
            <a:r>
              <a:rPr lang="en-GB" sz="1200">
                <a:solidFill>
                  <a:srgbClr val="000000"/>
                </a:solidFill>
                <a:latin typeface="Times New Roman"/>
                <a:ea typeface="Times New Roman"/>
                <a:cs typeface="Times New Roman"/>
                <a:sym typeface="Times New Roman"/>
              </a:rPr>
              <a:t>, </a:t>
            </a:r>
            <a:r>
              <a:rPr i="1" lang="en-GB" sz="1200">
                <a:solidFill>
                  <a:srgbClr val="000000"/>
                </a:solidFill>
                <a:latin typeface="Times New Roman"/>
                <a:ea typeface="Times New Roman"/>
                <a:cs typeface="Times New Roman"/>
                <a:sym typeface="Times New Roman"/>
              </a:rPr>
              <a:t>World Health Organization</a:t>
            </a:r>
            <a:r>
              <a:rPr lang="en-GB" sz="1200">
                <a:solidFill>
                  <a:srgbClr val="000000"/>
                </a:solidFill>
                <a:latin typeface="Times New Roman"/>
                <a:ea typeface="Times New Roman"/>
                <a:cs typeface="Times New Roman"/>
                <a:sym typeface="Times New Roman"/>
              </a:rPr>
              <a:t>. World Health Organization. Available at:</a:t>
            </a:r>
            <a:r>
              <a:rPr lang="en-GB" sz="1200">
                <a:solidFill>
                  <a:srgbClr val="000000"/>
                </a:solidFill>
                <a:uFill>
                  <a:noFill/>
                </a:uFill>
                <a:latin typeface="Times New Roman"/>
                <a:ea typeface="Times New Roman"/>
                <a:cs typeface="Times New Roman"/>
                <a:sym typeface="Times New Roman"/>
                <a:hlinkClick r:id="rId9">
                  <a:extLst>
                    <a:ext uri="{A12FA001-AC4F-418D-AE19-62706E023703}">
                      <ahyp:hlinkClr val="tx"/>
                    </a:ext>
                  </a:extLst>
                </a:hlinkClick>
              </a:rPr>
              <a:t> </a:t>
            </a:r>
            <a:r>
              <a:rPr lang="en-GB" sz="1200" u="sng">
                <a:solidFill>
                  <a:srgbClr val="1155CC"/>
                </a:solidFill>
                <a:latin typeface="Times New Roman"/>
                <a:ea typeface="Times New Roman"/>
                <a:cs typeface="Times New Roman"/>
                <a:sym typeface="Times New Roman"/>
                <a:hlinkClick r:id="rId10">
                  <a:extLst>
                    <a:ext uri="{A12FA001-AC4F-418D-AE19-62706E023703}">
                      <ahyp:hlinkClr val="tx"/>
                    </a:ext>
                  </a:extLst>
                </a:hlinkClick>
              </a:rPr>
              <a:t>https://www.who.int/health-topics/climate-change#tab=tab_1</a:t>
            </a:r>
            <a:r>
              <a:rPr lang="en-GB" sz="1200">
                <a:solidFill>
                  <a:srgbClr val="000000"/>
                </a:solidFill>
                <a:latin typeface="Times New Roman"/>
                <a:ea typeface="Times New Roman"/>
                <a:cs typeface="Times New Roman"/>
                <a:sym typeface="Times New Roman"/>
              </a:rPr>
              <a:t> (Accessed: April 11, 2023).</a:t>
            </a:r>
            <a:endParaRPr>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g22ced5f7572_0_95"/>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just">
              <a:lnSpc>
                <a:spcPct val="150000"/>
              </a:lnSpc>
              <a:spcBef>
                <a:spcPts val="0"/>
              </a:spcBef>
              <a:spcAft>
                <a:spcPts val="0"/>
              </a:spcAft>
              <a:buSzPct val="162799"/>
              <a:buNone/>
            </a:pPr>
            <a:r>
              <a:rPr b="1" lang="en-GB" sz="1911">
                <a:solidFill>
                  <a:srgbClr val="000000"/>
                </a:solidFill>
                <a:latin typeface="Times New Roman"/>
                <a:ea typeface="Times New Roman"/>
                <a:cs typeface="Times New Roman"/>
                <a:sym typeface="Times New Roman"/>
              </a:rPr>
              <a:t>Research Aim and Objectives</a:t>
            </a:r>
            <a:endParaRPr b="1" sz="1911">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SzPct val="111111"/>
              <a:buNone/>
            </a:pPr>
            <a:r>
              <a:t/>
            </a:r>
            <a:endParaRPr/>
          </a:p>
        </p:txBody>
      </p:sp>
      <p:sp>
        <p:nvSpPr>
          <p:cNvPr id="73" name="Google Shape;73;p3"/>
          <p:cNvSpPr txBox="1"/>
          <p:nvPr>
            <p:ph idx="1" type="body"/>
          </p:nvPr>
        </p:nvSpPr>
        <p:spPr>
          <a:xfrm>
            <a:off x="311700" y="1017725"/>
            <a:ext cx="4341900" cy="2541600"/>
          </a:xfrm>
          <a:prstGeom prst="rect">
            <a:avLst/>
          </a:prstGeom>
          <a:noFill/>
          <a:ln>
            <a:noFill/>
          </a:ln>
        </p:spPr>
        <p:txBody>
          <a:bodyPr anchorCtr="0" anchor="t" bIns="91425" lIns="91425" spcFirstLastPara="1" rIns="91425" wrap="square" tIns="91425">
            <a:normAutofit fontScale="47500" lnSpcReduction="10000"/>
          </a:bodyPr>
          <a:lstStyle/>
          <a:p>
            <a:pPr indent="0" lvl="0" marL="0" rtl="0" algn="just">
              <a:lnSpc>
                <a:spcPct val="150000"/>
              </a:lnSpc>
              <a:spcBef>
                <a:spcPts val="0"/>
              </a:spcBef>
              <a:spcAft>
                <a:spcPts val="0"/>
              </a:spcAft>
              <a:buSzPct val="100750"/>
              <a:buNone/>
            </a:pPr>
            <a:r>
              <a:rPr b="1" lang="en-GB" sz="2346">
                <a:solidFill>
                  <a:srgbClr val="000000"/>
                </a:solidFill>
                <a:latin typeface="Times New Roman"/>
                <a:ea typeface="Times New Roman"/>
                <a:cs typeface="Times New Roman"/>
                <a:sym typeface="Times New Roman"/>
              </a:rPr>
              <a:t>Aim</a:t>
            </a:r>
            <a:endParaRPr b="1" sz="2346">
              <a:solidFill>
                <a:srgbClr val="000000"/>
              </a:solidFill>
              <a:latin typeface="Times New Roman"/>
              <a:ea typeface="Times New Roman"/>
              <a:cs typeface="Times New Roman"/>
              <a:sym typeface="Times New Roman"/>
            </a:endParaRPr>
          </a:p>
          <a:p>
            <a:pPr indent="-299425" lvl="0" marL="457200" rtl="0" algn="just">
              <a:lnSpc>
                <a:spcPct val="150000"/>
              </a:lnSpc>
              <a:spcBef>
                <a:spcPts val="0"/>
              </a:spcBef>
              <a:spcAft>
                <a:spcPts val="0"/>
              </a:spcAft>
              <a:buClr>
                <a:srgbClr val="000000"/>
              </a:buClr>
              <a:buSzPct val="100000"/>
              <a:buFont typeface="Times New Roman"/>
              <a:buChar char="●"/>
            </a:pPr>
            <a:r>
              <a:rPr lang="en-GB" sz="2346">
                <a:solidFill>
                  <a:srgbClr val="000000"/>
                </a:solidFill>
                <a:latin typeface="Times New Roman"/>
                <a:ea typeface="Times New Roman"/>
                <a:cs typeface="Times New Roman"/>
                <a:sym typeface="Times New Roman"/>
              </a:rPr>
              <a:t>To examine the impacts of climate change</a:t>
            </a:r>
            <a:endParaRPr sz="2346">
              <a:solidFill>
                <a:srgbClr val="000000"/>
              </a:solidFill>
              <a:latin typeface="Times New Roman"/>
              <a:ea typeface="Times New Roman"/>
              <a:cs typeface="Times New Roman"/>
              <a:sym typeface="Times New Roman"/>
            </a:endParaRPr>
          </a:p>
          <a:p>
            <a:pPr indent="0" lvl="0" marL="0" rtl="0" algn="just">
              <a:lnSpc>
                <a:spcPct val="150000"/>
              </a:lnSpc>
              <a:spcBef>
                <a:spcPts val="0"/>
              </a:spcBef>
              <a:spcAft>
                <a:spcPts val="0"/>
              </a:spcAft>
              <a:buSzPct val="100750"/>
              <a:buNone/>
            </a:pPr>
            <a:r>
              <a:rPr b="1" lang="en-GB" sz="2346">
                <a:solidFill>
                  <a:srgbClr val="000000"/>
                </a:solidFill>
                <a:latin typeface="Times New Roman"/>
                <a:ea typeface="Times New Roman"/>
                <a:cs typeface="Times New Roman"/>
                <a:sym typeface="Times New Roman"/>
              </a:rPr>
              <a:t>Objectives</a:t>
            </a:r>
            <a:endParaRPr b="1" sz="2346">
              <a:solidFill>
                <a:srgbClr val="000000"/>
              </a:solidFill>
              <a:latin typeface="Times New Roman"/>
              <a:ea typeface="Times New Roman"/>
              <a:cs typeface="Times New Roman"/>
              <a:sym typeface="Times New Roman"/>
            </a:endParaRPr>
          </a:p>
          <a:p>
            <a:pPr indent="-299425" lvl="0" marL="457200" rtl="0" algn="just">
              <a:lnSpc>
                <a:spcPct val="150000"/>
              </a:lnSpc>
              <a:spcBef>
                <a:spcPts val="0"/>
              </a:spcBef>
              <a:spcAft>
                <a:spcPts val="0"/>
              </a:spcAft>
              <a:buClr>
                <a:srgbClr val="000000"/>
              </a:buClr>
              <a:buSzPct val="100000"/>
              <a:buFont typeface="Times New Roman"/>
              <a:buChar char="●"/>
            </a:pPr>
            <a:r>
              <a:rPr lang="en-GB" sz="2346">
                <a:solidFill>
                  <a:srgbClr val="000000"/>
                </a:solidFill>
                <a:latin typeface="Times New Roman"/>
                <a:ea typeface="Times New Roman"/>
                <a:cs typeface="Times New Roman"/>
                <a:sym typeface="Times New Roman"/>
              </a:rPr>
              <a:t>To evaluate the negative impacts of climate change on the world.</a:t>
            </a:r>
            <a:endParaRPr sz="2346">
              <a:solidFill>
                <a:srgbClr val="000000"/>
              </a:solidFill>
              <a:latin typeface="Times New Roman"/>
              <a:ea typeface="Times New Roman"/>
              <a:cs typeface="Times New Roman"/>
              <a:sym typeface="Times New Roman"/>
            </a:endParaRPr>
          </a:p>
          <a:p>
            <a:pPr indent="-299425" lvl="0" marL="457200" rtl="0" algn="just">
              <a:lnSpc>
                <a:spcPct val="150000"/>
              </a:lnSpc>
              <a:spcBef>
                <a:spcPts val="0"/>
              </a:spcBef>
              <a:spcAft>
                <a:spcPts val="0"/>
              </a:spcAft>
              <a:buClr>
                <a:srgbClr val="000000"/>
              </a:buClr>
              <a:buSzPct val="100000"/>
              <a:buFont typeface="Times New Roman"/>
              <a:buChar char="●"/>
            </a:pPr>
            <a:r>
              <a:rPr lang="en-GB" sz="2346">
                <a:solidFill>
                  <a:srgbClr val="000000"/>
                </a:solidFill>
                <a:latin typeface="Times New Roman"/>
                <a:ea typeface="Times New Roman"/>
                <a:cs typeface="Times New Roman"/>
                <a:sym typeface="Times New Roman"/>
              </a:rPr>
              <a:t>To assess the requirement of strengthening the means of revitalization and implementation partnerships for sustainable development.</a:t>
            </a:r>
            <a:endParaRPr sz="2346">
              <a:solidFill>
                <a:srgbClr val="000000"/>
              </a:solidFill>
              <a:latin typeface="Times New Roman"/>
              <a:ea typeface="Times New Roman"/>
              <a:cs typeface="Times New Roman"/>
              <a:sym typeface="Times New Roman"/>
            </a:endParaRPr>
          </a:p>
          <a:p>
            <a:pPr indent="-299425" lvl="0" marL="457200" rtl="0" algn="just">
              <a:lnSpc>
                <a:spcPct val="150000"/>
              </a:lnSpc>
              <a:spcBef>
                <a:spcPts val="0"/>
              </a:spcBef>
              <a:spcAft>
                <a:spcPts val="0"/>
              </a:spcAft>
              <a:buClr>
                <a:srgbClr val="000000"/>
              </a:buClr>
              <a:buSzPct val="100000"/>
              <a:buFont typeface="Times New Roman"/>
              <a:buChar char="●"/>
            </a:pPr>
            <a:r>
              <a:rPr lang="en-GB" sz="2346">
                <a:solidFill>
                  <a:srgbClr val="000000"/>
                </a:solidFill>
                <a:latin typeface="Times New Roman"/>
                <a:ea typeface="Times New Roman"/>
                <a:cs typeface="Times New Roman"/>
                <a:sym typeface="Times New Roman"/>
              </a:rPr>
              <a:t>To evaluate the mitigation initiatives by the governments</a:t>
            </a:r>
            <a:endParaRPr sz="2346">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SzPct val="131312"/>
              <a:buNone/>
            </a:pPr>
            <a:r>
              <a:t/>
            </a:r>
            <a:endParaRPr/>
          </a:p>
          <a:p>
            <a:pPr indent="0" lvl="0" marL="0" rtl="0" algn="l">
              <a:lnSpc>
                <a:spcPct val="115000"/>
              </a:lnSpc>
              <a:spcBef>
                <a:spcPts val="1200"/>
              </a:spcBef>
              <a:spcAft>
                <a:spcPts val="1200"/>
              </a:spcAft>
              <a:buSzPct val="196969"/>
              <a:buNone/>
            </a:pPr>
            <a:r>
              <a:t/>
            </a:r>
            <a:endParaRPr sz="1200">
              <a:solidFill>
                <a:srgbClr val="000000"/>
              </a:solidFill>
              <a:latin typeface="Times New Roman"/>
              <a:ea typeface="Times New Roman"/>
              <a:cs typeface="Times New Roman"/>
              <a:sym typeface="Times New Roman"/>
            </a:endParaRPr>
          </a:p>
        </p:txBody>
      </p:sp>
      <p:pic>
        <p:nvPicPr>
          <p:cNvPr id="74" name="Google Shape;74;p3"/>
          <p:cNvPicPr preferRelativeResize="0"/>
          <p:nvPr/>
        </p:nvPicPr>
        <p:blipFill rotWithShape="1">
          <a:blip r:embed="rId3">
            <a:alphaModFix/>
          </a:blip>
          <a:srcRect b="0" l="0" r="0" t="0"/>
          <a:stretch/>
        </p:blipFill>
        <p:spPr>
          <a:xfrm>
            <a:off x="4875624" y="1894700"/>
            <a:ext cx="3956675" cy="2944001"/>
          </a:xfrm>
          <a:prstGeom prst="rect">
            <a:avLst/>
          </a:prstGeom>
          <a:noFill/>
          <a:ln>
            <a:noFill/>
          </a:ln>
        </p:spPr>
      </p:pic>
      <p:pic>
        <p:nvPicPr>
          <p:cNvPr id="75" name="Google Shape;75;p3"/>
          <p:cNvPicPr preferRelativeResize="0"/>
          <p:nvPr/>
        </p:nvPicPr>
        <p:blipFill rotWithShape="1">
          <a:blip r:embed="rId4">
            <a:alphaModFix/>
          </a:blip>
          <a:srcRect b="0" l="0" r="0" t="0"/>
          <a:stretch/>
        </p:blipFill>
        <p:spPr>
          <a:xfrm>
            <a:off x="715250" y="3131576"/>
            <a:ext cx="2276165" cy="17071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just">
              <a:lnSpc>
                <a:spcPct val="150000"/>
              </a:lnSpc>
              <a:spcBef>
                <a:spcPts val="0"/>
              </a:spcBef>
              <a:spcAft>
                <a:spcPts val="0"/>
              </a:spcAft>
              <a:buSzPct val="127272"/>
              <a:buNone/>
            </a:pPr>
            <a:r>
              <a:rPr b="1" lang="en-GB" sz="2200">
                <a:solidFill>
                  <a:srgbClr val="000000"/>
                </a:solidFill>
                <a:latin typeface="Times New Roman"/>
                <a:ea typeface="Times New Roman"/>
                <a:cs typeface="Times New Roman"/>
                <a:sym typeface="Times New Roman"/>
              </a:rPr>
              <a:t>Research Questions</a:t>
            </a:r>
            <a:endParaRPr b="1" sz="3800"/>
          </a:p>
        </p:txBody>
      </p:sp>
      <p:sp>
        <p:nvSpPr>
          <p:cNvPr id="81" name="Google Shape;81;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30200" lvl="0" marL="457200" rtl="0" algn="just">
              <a:lnSpc>
                <a:spcPct val="150000"/>
              </a:lnSpc>
              <a:spcBef>
                <a:spcPts val="0"/>
              </a:spcBef>
              <a:spcAft>
                <a:spcPts val="0"/>
              </a:spcAft>
              <a:buClr>
                <a:srgbClr val="000000"/>
              </a:buClr>
              <a:buSzPts val="1600"/>
              <a:buFont typeface="Times New Roman"/>
              <a:buChar char="●"/>
            </a:pPr>
            <a:r>
              <a:rPr lang="en-GB" sz="1600">
                <a:solidFill>
                  <a:srgbClr val="000000"/>
                </a:solidFill>
                <a:latin typeface="Times New Roman"/>
                <a:ea typeface="Times New Roman"/>
                <a:cs typeface="Times New Roman"/>
                <a:sym typeface="Times New Roman"/>
              </a:rPr>
              <a:t>What are the negative impacts of climate change on the world?</a:t>
            </a:r>
            <a:endParaRPr sz="1600">
              <a:solidFill>
                <a:srgbClr val="000000"/>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rgbClr val="000000"/>
              </a:buClr>
              <a:buSzPts val="1600"/>
              <a:buFont typeface="Times New Roman"/>
              <a:buChar char="●"/>
            </a:pPr>
            <a:r>
              <a:rPr lang="en-GB" sz="1600">
                <a:solidFill>
                  <a:srgbClr val="000000"/>
                </a:solidFill>
                <a:latin typeface="Times New Roman"/>
                <a:ea typeface="Times New Roman"/>
                <a:cs typeface="Times New Roman"/>
                <a:sym typeface="Times New Roman"/>
              </a:rPr>
              <a:t>What are the requirements for strengthening the means of revitalization and implementation partnerships for sustainable development?</a:t>
            </a:r>
            <a:endParaRPr sz="1600">
              <a:solidFill>
                <a:srgbClr val="000000"/>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rgbClr val="000000"/>
              </a:buClr>
              <a:buSzPts val="1600"/>
              <a:buFont typeface="Times New Roman"/>
              <a:buChar char="●"/>
            </a:pPr>
            <a:r>
              <a:rPr lang="en-GB" sz="1600">
                <a:solidFill>
                  <a:srgbClr val="000000"/>
                </a:solidFill>
                <a:latin typeface="Times New Roman"/>
                <a:ea typeface="Times New Roman"/>
                <a:cs typeface="Times New Roman"/>
                <a:sym typeface="Times New Roman"/>
              </a:rPr>
              <a:t>What are the mitigation initiatives taken by the governments?</a:t>
            </a:r>
            <a:endParaRPr sz="16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1200"/>
              </a:spcAft>
              <a:buSzPts val="1300"/>
              <a:buNone/>
            </a:pPr>
            <a:r>
              <a:t/>
            </a:r>
            <a:endParaRPr sz="1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just">
              <a:lnSpc>
                <a:spcPct val="150000"/>
              </a:lnSpc>
              <a:spcBef>
                <a:spcPts val="0"/>
              </a:spcBef>
              <a:spcAft>
                <a:spcPts val="0"/>
              </a:spcAft>
              <a:buSzPct val="117400"/>
              <a:buNone/>
            </a:pPr>
            <a:r>
              <a:rPr b="1" lang="en-GB" sz="2650">
                <a:solidFill>
                  <a:srgbClr val="000000"/>
                </a:solidFill>
                <a:latin typeface="Times New Roman"/>
                <a:ea typeface="Times New Roman"/>
                <a:cs typeface="Times New Roman"/>
                <a:sym typeface="Times New Roman"/>
              </a:rPr>
              <a:t>Research Rationale</a:t>
            </a:r>
            <a:endParaRPr b="1" sz="265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SzPct val="111111"/>
              <a:buNone/>
            </a:pPr>
            <a:r>
              <a:t/>
            </a:r>
            <a:endParaRPr/>
          </a:p>
        </p:txBody>
      </p:sp>
      <p:sp>
        <p:nvSpPr>
          <p:cNvPr id="87" name="Google Shape;87;p5"/>
          <p:cNvSpPr txBox="1"/>
          <p:nvPr>
            <p:ph idx="1" type="body"/>
          </p:nvPr>
        </p:nvSpPr>
        <p:spPr>
          <a:xfrm>
            <a:off x="311700" y="1263225"/>
            <a:ext cx="7030500" cy="1597200"/>
          </a:xfrm>
          <a:prstGeom prst="rect">
            <a:avLst/>
          </a:prstGeom>
          <a:noFill/>
          <a:ln>
            <a:noFill/>
          </a:ln>
        </p:spPr>
        <p:txBody>
          <a:bodyPr anchorCtr="0" anchor="t" bIns="91425" lIns="91425" spcFirstLastPara="1" rIns="91425" wrap="square" tIns="91425">
            <a:normAutofit/>
          </a:bodyPr>
          <a:lstStyle/>
          <a:p>
            <a:pPr indent="-228600" lvl="0" marL="457200" rtl="0" algn="just">
              <a:lnSpc>
                <a:spcPct val="150000"/>
              </a:lnSpc>
              <a:spcBef>
                <a:spcPts val="1200"/>
              </a:spcBef>
              <a:spcAft>
                <a:spcPts val="0"/>
              </a:spcAft>
              <a:buSzPts val="1800"/>
              <a:buNone/>
            </a:pPr>
            <a:r>
              <a:rPr lang="en-GB" sz="1400">
                <a:solidFill>
                  <a:srgbClr val="000000"/>
                </a:solidFill>
                <a:latin typeface="Times New Roman"/>
                <a:ea typeface="Times New Roman"/>
                <a:cs typeface="Times New Roman"/>
                <a:sym typeface="Times New Roman"/>
              </a:rPr>
              <a:t>●   	The increasing global temperature</a:t>
            </a:r>
            <a:endParaRPr sz="1400">
              <a:solidFill>
                <a:srgbClr val="000000"/>
              </a:solidFill>
              <a:latin typeface="Times New Roman"/>
              <a:ea typeface="Times New Roman"/>
              <a:cs typeface="Times New Roman"/>
              <a:sym typeface="Times New Roman"/>
            </a:endParaRPr>
          </a:p>
          <a:p>
            <a:pPr indent="-228600" lvl="0" marL="457200" rtl="0" algn="just">
              <a:lnSpc>
                <a:spcPct val="150000"/>
              </a:lnSpc>
              <a:spcBef>
                <a:spcPts val="1200"/>
              </a:spcBef>
              <a:spcAft>
                <a:spcPts val="0"/>
              </a:spcAft>
              <a:buSzPts val="1800"/>
              <a:buNone/>
            </a:pPr>
            <a:r>
              <a:rPr lang="en-GB" sz="1400">
                <a:solidFill>
                  <a:srgbClr val="000000"/>
                </a:solidFill>
                <a:latin typeface="Times New Roman"/>
                <a:ea typeface="Times New Roman"/>
                <a:cs typeface="Times New Roman"/>
                <a:sym typeface="Times New Roman"/>
              </a:rPr>
              <a:t>●   	The increasing emissions of greenhouse gases by human activities (epa.gov, 2022)</a:t>
            </a:r>
            <a:endParaRPr sz="1400">
              <a:solidFill>
                <a:srgbClr val="000000"/>
              </a:solidFill>
              <a:latin typeface="Times New Roman"/>
              <a:ea typeface="Times New Roman"/>
              <a:cs typeface="Times New Roman"/>
              <a:sym typeface="Times New Roman"/>
            </a:endParaRPr>
          </a:p>
          <a:p>
            <a:pPr indent="-228600" lvl="0" marL="457200" rtl="0" algn="just">
              <a:lnSpc>
                <a:spcPct val="150000"/>
              </a:lnSpc>
              <a:spcBef>
                <a:spcPts val="1200"/>
              </a:spcBef>
              <a:spcAft>
                <a:spcPts val="1200"/>
              </a:spcAft>
              <a:buSzPts val="1800"/>
              <a:buNone/>
            </a:pPr>
            <a:r>
              <a:rPr lang="en-GB" sz="1400">
                <a:solidFill>
                  <a:srgbClr val="000000"/>
                </a:solidFill>
                <a:latin typeface="Times New Roman"/>
                <a:ea typeface="Times New Roman"/>
                <a:cs typeface="Times New Roman"/>
                <a:sym typeface="Times New Roman"/>
              </a:rPr>
              <a:t>●   	Human problems generated as an impact of global warming  </a:t>
            </a:r>
            <a:endParaRPr sz="1400">
              <a:solidFill>
                <a:srgbClr val="000000"/>
              </a:solidFill>
              <a:latin typeface="Times New Roman"/>
              <a:ea typeface="Times New Roman"/>
              <a:cs typeface="Times New Roman"/>
              <a:sym typeface="Times New Roman"/>
            </a:endParaRPr>
          </a:p>
        </p:txBody>
      </p:sp>
      <p:pic>
        <p:nvPicPr>
          <p:cNvPr id="88" name="Google Shape;88;p5"/>
          <p:cNvPicPr preferRelativeResize="0"/>
          <p:nvPr/>
        </p:nvPicPr>
        <p:blipFill rotWithShape="1">
          <a:blip r:embed="rId3">
            <a:alphaModFix/>
          </a:blip>
          <a:srcRect b="0" l="0" r="0" t="0"/>
          <a:stretch/>
        </p:blipFill>
        <p:spPr>
          <a:xfrm>
            <a:off x="607275" y="2860425"/>
            <a:ext cx="4747860" cy="1978275"/>
          </a:xfrm>
          <a:prstGeom prst="rect">
            <a:avLst/>
          </a:prstGeom>
          <a:noFill/>
          <a:ln>
            <a:noFill/>
          </a:ln>
        </p:spPr>
      </p:pic>
      <p:pic>
        <p:nvPicPr>
          <p:cNvPr id="89" name="Google Shape;89;p5"/>
          <p:cNvPicPr preferRelativeResize="0"/>
          <p:nvPr/>
        </p:nvPicPr>
        <p:blipFill rotWithShape="1">
          <a:blip r:embed="rId4">
            <a:alphaModFix/>
          </a:blip>
          <a:srcRect b="0" l="0" r="0" t="0"/>
          <a:stretch/>
        </p:blipFill>
        <p:spPr>
          <a:xfrm>
            <a:off x="6344753" y="2221850"/>
            <a:ext cx="2487550" cy="27208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6"/>
          <p:cNvSpPr txBox="1"/>
          <p:nvPr>
            <p:ph type="title"/>
          </p:nvPr>
        </p:nvSpPr>
        <p:spPr>
          <a:xfrm>
            <a:off x="524850" y="598575"/>
            <a:ext cx="6770400" cy="693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50000"/>
              </a:lnSpc>
              <a:spcBef>
                <a:spcPts val="0"/>
              </a:spcBef>
              <a:spcAft>
                <a:spcPts val="0"/>
              </a:spcAft>
              <a:buSzPct val="129629"/>
              <a:buNone/>
            </a:pPr>
            <a:r>
              <a:rPr b="1" lang="en-GB" sz="2400">
                <a:solidFill>
                  <a:srgbClr val="000000"/>
                </a:solidFill>
                <a:latin typeface="Times New Roman"/>
                <a:ea typeface="Times New Roman"/>
                <a:cs typeface="Times New Roman"/>
                <a:sym typeface="Times New Roman"/>
              </a:rPr>
              <a:t>Literature review: Interference in the global climate</a:t>
            </a:r>
            <a:endParaRPr b="1" sz="2400"/>
          </a:p>
        </p:txBody>
      </p:sp>
      <p:sp>
        <p:nvSpPr>
          <p:cNvPr id="95" name="Google Shape;95;p6"/>
          <p:cNvSpPr txBox="1"/>
          <p:nvPr>
            <p:ph idx="1" type="body"/>
          </p:nvPr>
        </p:nvSpPr>
        <p:spPr>
          <a:xfrm>
            <a:off x="524850" y="1291875"/>
            <a:ext cx="7030500" cy="1479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GB" sz="1600">
                <a:solidFill>
                  <a:srgbClr val="000000"/>
                </a:solidFill>
                <a:latin typeface="Times New Roman"/>
                <a:ea typeface="Times New Roman"/>
                <a:cs typeface="Times New Roman"/>
                <a:sym typeface="Times New Roman"/>
              </a:rPr>
              <a:t>●	This leads to damage to the climate system (un.org, 2023)</a:t>
            </a:r>
            <a:endParaRPr sz="1600">
              <a:solidFill>
                <a:srgbClr val="000000"/>
              </a:solidFill>
              <a:latin typeface="Times New Roman"/>
              <a:ea typeface="Times New Roman"/>
              <a:cs typeface="Times New Roman"/>
              <a:sym typeface="Times New Roman"/>
            </a:endParaRPr>
          </a:p>
          <a:p>
            <a:pPr indent="0" lvl="0" marL="0" rtl="0" algn="l">
              <a:lnSpc>
                <a:spcPct val="115000"/>
              </a:lnSpc>
              <a:spcBef>
                <a:spcPts val="1200"/>
              </a:spcBef>
              <a:spcAft>
                <a:spcPts val="0"/>
              </a:spcAft>
              <a:buSzPts val="1800"/>
              <a:buNone/>
            </a:pPr>
            <a:r>
              <a:rPr lang="en-GB" sz="1600">
                <a:solidFill>
                  <a:srgbClr val="000000"/>
                </a:solidFill>
                <a:latin typeface="Times New Roman"/>
                <a:ea typeface="Times New Roman"/>
                <a:cs typeface="Times New Roman"/>
                <a:sym typeface="Times New Roman"/>
              </a:rPr>
              <a:t>●	Human interference</a:t>
            </a:r>
            <a:endParaRPr sz="1600">
              <a:solidFill>
                <a:srgbClr val="000000"/>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SzPts val="1800"/>
              <a:buNone/>
            </a:pPr>
            <a:r>
              <a:rPr lang="en-GB" sz="1600">
                <a:solidFill>
                  <a:srgbClr val="000000"/>
                </a:solidFill>
                <a:latin typeface="Times New Roman"/>
                <a:ea typeface="Times New Roman"/>
                <a:cs typeface="Times New Roman"/>
                <a:sym typeface="Times New Roman"/>
              </a:rPr>
              <a:t>●	Global climate change and governmental interference (Evans, 2019)</a:t>
            </a:r>
            <a:endParaRPr sz="1600">
              <a:solidFill>
                <a:srgbClr val="000000"/>
              </a:solidFill>
              <a:latin typeface="Times New Roman"/>
              <a:ea typeface="Times New Roman"/>
              <a:cs typeface="Times New Roman"/>
              <a:sym typeface="Times New Roman"/>
            </a:endParaRPr>
          </a:p>
        </p:txBody>
      </p:sp>
      <p:pic>
        <p:nvPicPr>
          <p:cNvPr id="96" name="Google Shape;96;p6"/>
          <p:cNvPicPr preferRelativeResize="0"/>
          <p:nvPr/>
        </p:nvPicPr>
        <p:blipFill rotWithShape="1">
          <a:blip r:embed="rId3">
            <a:alphaModFix/>
          </a:blip>
          <a:srcRect b="0" l="0" r="0" t="0"/>
          <a:stretch/>
        </p:blipFill>
        <p:spPr>
          <a:xfrm>
            <a:off x="607275" y="2771475"/>
            <a:ext cx="3649720" cy="2067224"/>
          </a:xfrm>
          <a:prstGeom prst="rect">
            <a:avLst/>
          </a:prstGeom>
          <a:noFill/>
          <a:ln>
            <a:noFill/>
          </a:ln>
        </p:spPr>
      </p:pic>
      <p:pic>
        <p:nvPicPr>
          <p:cNvPr id="97" name="Google Shape;97;p6"/>
          <p:cNvPicPr preferRelativeResize="0"/>
          <p:nvPr/>
        </p:nvPicPr>
        <p:blipFill rotWithShape="1">
          <a:blip r:embed="rId4">
            <a:alphaModFix/>
          </a:blip>
          <a:srcRect b="0" l="0" r="0" t="0"/>
          <a:stretch/>
        </p:blipFill>
        <p:spPr>
          <a:xfrm>
            <a:off x="5686520" y="2876550"/>
            <a:ext cx="3048000" cy="1962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7"/>
          <p:cNvSpPr txBox="1"/>
          <p:nvPr>
            <p:ph type="title"/>
          </p:nvPr>
        </p:nvSpPr>
        <p:spPr>
          <a:xfrm>
            <a:off x="311700" y="255625"/>
            <a:ext cx="8520600" cy="9993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SzPts val="3111"/>
              <a:buNone/>
            </a:pPr>
            <a:r>
              <a:rPr b="1" lang="en-GB" sz="2200">
                <a:solidFill>
                  <a:srgbClr val="000000"/>
                </a:solidFill>
                <a:latin typeface="Times New Roman"/>
                <a:ea typeface="Times New Roman"/>
                <a:cs typeface="Times New Roman"/>
                <a:sym typeface="Times New Roman"/>
              </a:rPr>
              <a:t>Literature review: Focus on global initiatives to reduce the negative impacts</a:t>
            </a:r>
            <a:endParaRPr b="1" sz="2200">
              <a:latin typeface="Times New Roman"/>
              <a:ea typeface="Times New Roman"/>
              <a:cs typeface="Times New Roman"/>
              <a:sym typeface="Times New Roman"/>
            </a:endParaRPr>
          </a:p>
        </p:txBody>
      </p:sp>
      <p:sp>
        <p:nvSpPr>
          <p:cNvPr id="103" name="Google Shape;103;p7"/>
          <p:cNvSpPr txBox="1"/>
          <p:nvPr>
            <p:ph idx="1" type="body"/>
          </p:nvPr>
        </p:nvSpPr>
        <p:spPr>
          <a:xfrm>
            <a:off x="311700" y="1397400"/>
            <a:ext cx="8520600" cy="3416400"/>
          </a:xfrm>
          <a:prstGeom prst="rect">
            <a:avLst/>
          </a:prstGeom>
          <a:noFill/>
          <a:ln>
            <a:noFill/>
          </a:ln>
        </p:spPr>
        <p:txBody>
          <a:bodyPr anchorCtr="0" anchor="t" bIns="91425" lIns="91425" spcFirstLastPara="1" rIns="91425" wrap="square" tIns="91425">
            <a:normAutofit/>
          </a:bodyPr>
          <a:lstStyle/>
          <a:p>
            <a:pPr indent="-228600" lvl="0" marL="457200" rtl="0" algn="just">
              <a:lnSpc>
                <a:spcPct val="150000"/>
              </a:lnSpc>
              <a:spcBef>
                <a:spcPts val="1200"/>
              </a:spcBef>
              <a:spcAft>
                <a:spcPts val="0"/>
              </a:spcAft>
              <a:buSzPts val="1800"/>
              <a:buNone/>
            </a:pPr>
            <a:r>
              <a:rPr lang="en-GB" sz="1500">
                <a:solidFill>
                  <a:srgbClr val="000000"/>
                </a:solidFill>
                <a:latin typeface="Times New Roman"/>
                <a:ea typeface="Times New Roman"/>
                <a:cs typeface="Times New Roman"/>
                <a:sym typeface="Times New Roman"/>
              </a:rPr>
              <a:t>●   	Global initiatives help to reduce negative impacts (</a:t>
            </a:r>
            <a:r>
              <a:rPr lang="en-GB" sz="1500">
                <a:solidFill>
                  <a:srgbClr val="222222"/>
                </a:solidFill>
                <a:highlight>
                  <a:srgbClr val="FFFFFF"/>
                </a:highlight>
                <a:latin typeface="Times New Roman"/>
                <a:ea typeface="Times New Roman"/>
                <a:cs typeface="Times New Roman"/>
                <a:sym typeface="Times New Roman"/>
              </a:rPr>
              <a:t>Amankwah-Amoah, 2020)</a:t>
            </a:r>
            <a:endParaRPr sz="1500">
              <a:solidFill>
                <a:srgbClr val="222222"/>
              </a:solidFill>
              <a:highlight>
                <a:srgbClr val="FFFFFF"/>
              </a:highlight>
              <a:latin typeface="Times New Roman"/>
              <a:ea typeface="Times New Roman"/>
              <a:cs typeface="Times New Roman"/>
              <a:sym typeface="Times New Roman"/>
            </a:endParaRPr>
          </a:p>
          <a:p>
            <a:pPr indent="-228600" lvl="0" marL="457200" rtl="0" algn="just">
              <a:lnSpc>
                <a:spcPct val="150000"/>
              </a:lnSpc>
              <a:spcBef>
                <a:spcPts val="1200"/>
              </a:spcBef>
              <a:spcAft>
                <a:spcPts val="0"/>
              </a:spcAft>
              <a:buSzPts val="1800"/>
              <a:buNone/>
            </a:pPr>
            <a:r>
              <a:rPr lang="en-GB" sz="1500">
                <a:solidFill>
                  <a:srgbClr val="000000"/>
                </a:solidFill>
                <a:latin typeface="Times New Roman"/>
                <a:ea typeface="Times New Roman"/>
                <a:cs typeface="Times New Roman"/>
                <a:sym typeface="Times New Roman"/>
              </a:rPr>
              <a:t>●   	Discussion on the Earth Summit</a:t>
            </a:r>
            <a:endParaRPr sz="1500">
              <a:solidFill>
                <a:srgbClr val="000000"/>
              </a:solidFill>
              <a:latin typeface="Times New Roman"/>
              <a:ea typeface="Times New Roman"/>
              <a:cs typeface="Times New Roman"/>
              <a:sym typeface="Times New Roman"/>
            </a:endParaRPr>
          </a:p>
          <a:p>
            <a:pPr indent="-228600" lvl="0" marL="457200" rtl="0" algn="just">
              <a:lnSpc>
                <a:spcPct val="150000"/>
              </a:lnSpc>
              <a:spcBef>
                <a:spcPts val="1200"/>
              </a:spcBef>
              <a:spcAft>
                <a:spcPts val="1200"/>
              </a:spcAft>
              <a:buSzPts val="1800"/>
              <a:buNone/>
            </a:pPr>
            <a:r>
              <a:rPr lang="en-GB" sz="1500">
                <a:solidFill>
                  <a:srgbClr val="000000"/>
                </a:solidFill>
                <a:latin typeface="Times New Roman"/>
                <a:ea typeface="Times New Roman"/>
                <a:cs typeface="Times New Roman"/>
                <a:sym typeface="Times New Roman"/>
              </a:rPr>
              <a:t>●   	Low-intensity infrastructure </a:t>
            </a:r>
            <a:r>
              <a:rPr lang="en-GB" sz="1500">
                <a:solidFill>
                  <a:srgbClr val="222222"/>
                </a:solidFill>
                <a:highlight>
                  <a:srgbClr val="FFFFFF"/>
                </a:highlight>
                <a:latin typeface="Times New Roman"/>
                <a:ea typeface="Times New Roman"/>
                <a:cs typeface="Times New Roman"/>
                <a:sym typeface="Times New Roman"/>
              </a:rPr>
              <a:t>(</a:t>
            </a:r>
            <a:r>
              <a:rPr lang="en-GB" sz="1500">
                <a:solidFill>
                  <a:srgbClr val="000000"/>
                </a:solidFill>
                <a:latin typeface="Times New Roman"/>
                <a:ea typeface="Times New Roman"/>
                <a:cs typeface="Times New Roman"/>
                <a:sym typeface="Times New Roman"/>
              </a:rPr>
              <a:t>who.int, 2023)</a:t>
            </a:r>
            <a:endParaRPr sz="1500">
              <a:solidFill>
                <a:srgbClr val="000000"/>
              </a:solidFill>
              <a:latin typeface="Times New Roman"/>
              <a:ea typeface="Times New Roman"/>
              <a:cs typeface="Times New Roman"/>
              <a:sym typeface="Times New Roman"/>
            </a:endParaRPr>
          </a:p>
        </p:txBody>
      </p:sp>
      <p:pic>
        <p:nvPicPr>
          <p:cNvPr id="104" name="Google Shape;104;p7"/>
          <p:cNvPicPr preferRelativeResize="0"/>
          <p:nvPr/>
        </p:nvPicPr>
        <p:blipFill rotWithShape="1">
          <a:blip r:embed="rId3">
            <a:alphaModFix/>
          </a:blip>
          <a:srcRect b="0" l="0" r="0" t="0"/>
          <a:stretch/>
        </p:blipFill>
        <p:spPr>
          <a:xfrm>
            <a:off x="5306688" y="2494175"/>
            <a:ext cx="3629025" cy="2419350"/>
          </a:xfrm>
          <a:prstGeom prst="rect">
            <a:avLst/>
          </a:prstGeom>
          <a:noFill/>
          <a:ln>
            <a:noFill/>
          </a:ln>
        </p:spPr>
      </p:pic>
      <p:pic>
        <p:nvPicPr>
          <p:cNvPr id="105" name="Google Shape;105;p7"/>
          <p:cNvPicPr preferRelativeResize="0"/>
          <p:nvPr/>
        </p:nvPicPr>
        <p:blipFill rotWithShape="1">
          <a:blip r:embed="rId4">
            <a:alphaModFix/>
          </a:blip>
          <a:srcRect b="0" l="0" r="0" t="0"/>
          <a:stretch/>
        </p:blipFill>
        <p:spPr>
          <a:xfrm>
            <a:off x="164825" y="2939873"/>
            <a:ext cx="5001899" cy="197365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just">
              <a:lnSpc>
                <a:spcPct val="150000"/>
              </a:lnSpc>
              <a:spcBef>
                <a:spcPts val="0"/>
              </a:spcBef>
              <a:spcAft>
                <a:spcPts val="0"/>
              </a:spcAft>
              <a:buSzPct val="129629"/>
              <a:buNone/>
            </a:pPr>
            <a:r>
              <a:rPr b="1" lang="en-GB" sz="2400">
                <a:solidFill>
                  <a:srgbClr val="000000"/>
                </a:solidFill>
                <a:latin typeface="Times New Roman"/>
                <a:ea typeface="Times New Roman"/>
                <a:cs typeface="Times New Roman"/>
                <a:sym typeface="Times New Roman"/>
              </a:rPr>
              <a:t>Past Literature</a:t>
            </a:r>
            <a:endParaRPr b="1" sz="24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SzPct val="111111"/>
              <a:buNone/>
            </a:pPr>
            <a:r>
              <a:t/>
            </a:r>
            <a:endParaRPr/>
          </a:p>
        </p:txBody>
      </p:sp>
      <p:sp>
        <p:nvSpPr>
          <p:cNvPr id="111" name="Google Shape;111;p8"/>
          <p:cNvSpPr txBox="1"/>
          <p:nvPr>
            <p:ph idx="1" type="body"/>
          </p:nvPr>
        </p:nvSpPr>
        <p:spPr>
          <a:xfrm>
            <a:off x="311700" y="1140950"/>
            <a:ext cx="7030500" cy="2541600"/>
          </a:xfrm>
          <a:prstGeom prst="rect">
            <a:avLst/>
          </a:prstGeom>
          <a:noFill/>
          <a:ln>
            <a:noFill/>
          </a:ln>
        </p:spPr>
        <p:txBody>
          <a:bodyPr anchorCtr="0" anchor="t" bIns="91425" lIns="91425" spcFirstLastPara="1" rIns="91425" wrap="square" tIns="91425">
            <a:normAutofit/>
          </a:bodyPr>
          <a:lstStyle/>
          <a:p>
            <a:pPr indent="-228600" lvl="0" marL="457200" rtl="0" algn="just">
              <a:lnSpc>
                <a:spcPct val="150000"/>
              </a:lnSpc>
              <a:spcBef>
                <a:spcPts val="1200"/>
              </a:spcBef>
              <a:spcAft>
                <a:spcPts val="0"/>
              </a:spcAft>
              <a:buSzPts val="1800"/>
              <a:buNone/>
            </a:pPr>
            <a:r>
              <a:rPr lang="en-GB" sz="1600">
                <a:solidFill>
                  <a:srgbClr val="000000"/>
                </a:solidFill>
                <a:latin typeface="Times New Roman"/>
                <a:ea typeface="Times New Roman"/>
                <a:cs typeface="Times New Roman"/>
                <a:sym typeface="Times New Roman"/>
              </a:rPr>
              <a:t>●   	Gradual increase in the change of climate</a:t>
            </a:r>
            <a:endParaRPr sz="1600">
              <a:solidFill>
                <a:srgbClr val="222222"/>
              </a:solidFill>
              <a:highlight>
                <a:srgbClr val="FFFFFF"/>
              </a:highlight>
              <a:latin typeface="Times New Roman"/>
              <a:ea typeface="Times New Roman"/>
              <a:cs typeface="Times New Roman"/>
              <a:sym typeface="Times New Roman"/>
            </a:endParaRPr>
          </a:p>
          <a:p>
            <a:pPr indent="-228600" lvl="0" marL="457200" rtl="0" algn="just">
              <a:lnSpc>
                <a:spcPct val="150000"/>
              </a:lnSpc>
              <a:spcBef>
                <a:spcPts val="1200"/>
              </a:spcBef>
              <a:spcAft>
                <a:spcPts val="1200"/>
              </a:spcAft>
              <a:buSzPts val="1800"/>
              <a:buNone/>
            </a:pPr>
            <a:r>
              <a:rPr lang="en-GB" sz="1600">
                <a:solidFill>
                  <a:srgbClr val="000000"/>
                </a:solidFill>
                <a:latin typeface="Times New Roman"/>
                <a:ea typeface="Times New Roman"/>
                <a:cs typeface="Times New Roman"/>
                <a:sym typeface="Times New Roman"/>
              </a:rPr>
              <a:t>●   	Carbon emissions by the entertainment industry </a:t>
            </a:r>
            <a:r>
              <a:rPr lang="en-GB" sz="1600">
                <a:solidFill>
                  <a:srgbClr val="222222"/>
                </a:solidFill>
                <a:highlight>
                  <a:srgbClr val="FFFFFF"/>
                </a:highlight>
                <a:latin typeface="Times New Roman"/>
                <a:ea typeface="Times New Roman"/>
                <a:cs typeface="Times New Roman"/>
                <a:sym typeface="Times New Roman"/>
              </a:rPr>
              <a:t>(Asante </a:t>
            </a:r>
            <a:r>
              <a:rPr i="1" lang="en-GB" sz="1600">
                <a:solidFill>
                  <a:srgbClr val="222222"/>
                </a:solidFill>
                <a:highlight>
                  <a:srgbClr val="FFFFFF"/>
                </a:highlight>
                <a:latin typeface="Times New Roman"/>
                <a:ea typeface="Times New Roman"/>
                <a:cs typeface="Times New Roman"/>
                <a:sym typeface="Times New Roman"/>
              </a:rPr>
              <a:t>et al</a:t>
            </a:r>
            <a:r>
              <a:rPr lang="en-GB" sz="1600">
                <a:solidFill>
                  <a:srgbClr val="222222"/>
                </a:solidFill>
                <a:highlight>
                  <a:srgbClr val="FFFFFF"/>
                </a:highlight>
                <a:latin typeface="Times New Roman"/>
                <a:ea typeface="Times New Roman"/>
                <a:cs typeface="Times New Roman"/>
                <a:sym typeface="Times New Roman"/>
              </a:rPr>
              <a:t>., 2021)</a:t>
            </a:r>
            <a:endParaRPr sz="1600">
              <a:solidFill>
                <a:srgbClr val="000000"/>
              </a:solidFill>
              <a:latin typeface="Times New Roman"/>
              <a:ea typeface="Times New Roman"/>
              <a:cs typeface="Times New Roman"/>
              <a:sym typeface="Times New Roman"/>
            </a:endParaRPr>
          </a:p>
        </p:txBody>
      </p:sp>
      <p:pic>
        <p:nvPicPr>
          <p:cNvPr id="112" name="Google Shape;112;p8"/>
          <p:cNvPicPr preferRelativeResize="0"/>
          <p:nvPr/>
        </p:nvPicPr>
        <p:blipFill rotWithShape="1">
          <a:blip r:embed="rId3">
            <a:alphaModFix/>
          </a:blip>
          <a:srcRect b="0" l="0" r="0" t="0"/>
          <a:stretch/>
        </p:blipFill>
        <p:spPr>
          <a:xfrm>
            <a:off x="592226" y="2238526"/>
            <a:ext cx="3851475" cy="2619950"/>
          </a:xfrm>
          <a:prstGeom prst="rect">
            <a:avLst/>
          </a:prstGeom>
          <a:noFill/>
          <a:ln>
            <a:noFill/>
          </a:ln>
        </p:spPr>
      </p:pic>
      <p:pic>
        <p:nvPicPr>
          <p:cNvPr id="113" name="Google Shape;113;p8"/>
          <p:cNvPicPr preferRelativeResize="0"/>
          <p:nvPr/>
        </p:nvPicPr>
        <p:blipFill rotWithShape="1">
          <a:blip r:embed="rId4">
            <a:alphaModFix/>
          </a:blip>
          <a:srcRect b="0" l="0" r="0" t="0"/>
          <a:stretch/>
        </p:blipFill>
        <p:spPr>
          <a:xfrm>
            <a:off x="4571997" y="2386964"/>
            <a:ext cx="4111877" cy="2323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9"/>
          <p:cNvSpPr txBox="1"/>
          <p:nvPr>
            <p:ph type="title"/>
          </p:nvPr>
        </p:nvSpPr>
        <p:spPr>
          <a:xfrm>
            <a:off x="377525" y="331100"/>
            <a:ext cx="7030500" cy="740100"/>
          </a:xfrm>
          <a:prstGeom prst="rect">
            <a:avLst/>
          </a:prstGeom>
          <a:noFill/>
          <a:ln>
            <a:noFill/>
          </a:ln>
        </p:spPr>
        <p:txBody>
          <a:bodyPr anchorCtr="0" anchor="t" bIns="91425" lIns="91425" spcFirstLastPara="1" rIns="91425" wrap="square" tIns="91425">
            <a:normAutofit/>
          </a:bodyPr>
          <a:lstStyle/>
          <a:p>
            <a:pPr indent="0" lvl="0" marL="0" rtl="0" algn="just">
              <a:lnSpc>
                <a:spcPct val="150000"/>
              </a:lnSpc>
              <a:spcBef>
                <a:spcPts val="0"/>
              </a:spcBef>
              <a:spcAft>
                <a:spcPts val="0"/>
              </a:spcAft>
              <a:buSzPts val="3111"/>
              <a:buNone/>
            </a:pPr>
            <a:r>
              <a:rPr b="1" lang="en-GB" sz="2400">
                <a:solidFill>
                  <a:srgbClr val="000000"/>
                </a:solidFill>
                <a:latin typeface="Times New Roman"/>
                <a:ea typeface="Times New Roman"/>
                <a:cs typeface="Times New Roman"/>
                <a:sym typeface="Times New Roman"/>
              </a:rPr>
              <a:t>Literature Gap</a:t>
            </a:r>
            <a:endParaRPr b="1"/>
          </a:p>
        </p:txBody>
      </p:sp>
      <p:sp>
        <p:nvSpPr>
          <p:cNvPr id="119" name="Google Shape;119;p9"/>
          <p:cNvSpPr txBox="1"/>
          <p:nvPr>
            <p:ph idx="1" type="body"/>
          </p:nvPr>
        </p:nvSpPr>
        <p:spPr>
          <a:xfrm>
            <a:off x="377525" y="1071200"/>
            <a:ext cx="8492400" cy="1761600"/>
          </a:xfrm>
          <a:prstGeom prst="rect">
            <a:avLst/>
          </a:prstGeom>
          <a:noFill/>
          <a:ln>
            <a:noFill/>
          </a:ln>
        </p:spPr>
        <p:txBody>
          <a:bodyPr anchorCtr="0" anchor="t" bIns="91425" lIns="91425" spcFirstLastPara="1" rIns="91425" wrap="square" tIns="91425">
            <a:normAutofit/>
          </a:bodyPr>
          <a:lstStyle/>
          <a:p>
            <a:pPr indent="-342900" lvl="0" marL="457200" rtl="0" algn="just">
              <a:lnSpc>
                <a:spcPct val="150000"/>
              </a:lnSpc>
              <a:spcBef>
                <a:spcPts val="0"/>
              </a:spcBef>
              <a:spcAft>
                <a:spcPts val="0"/>
              </a:spcAft>
              <a:buClr>
                <a:srgbClr val="000000"/>
              </a:buClr>
              <a:buSzPts val="1800"/>
              <a:buFont typeface="Times New Roman"/>
              <a:buChar char="●"/>
            </a:pPr>
            <a:r>
              <a:rPr lang="en-GB" sz="1800">
                <a:solidFill>
                  <a:srgbClr val="000000"/>
                </a:solidFill>
                <a:latin typeface="Times New Roman"/>
                <a:ea typeface="Times New Roman"/>
                <a:cs typeface="Times New Roman"/>
                <a:sym typeface="Times New Roman"/>
              </a:rPr>
              <a:t>Initiatives to control the negative impact</a:t>
            </a:r>
            <a:endParaRPr sz="1800">
              <a:solidFill>
                <a:srgbClr val="000000"/>
              </a:solidFill>
              <a:latin typeface="Times New Roman"/>
              <a:ea typeface="Times New Roman"/>
              <a:cs typeface="Times New Roman"/>
              <a:sym typeface="Times New Roman"/>
            </a:endParaRPr>
          </a:p>
          <a:p>
            <a:pPr indent="-342900" lvl="0" marL="457200" rtl="0" algn="just">
              <a:lnSpc>
                <a:spcPct val="150000"/>
              </a:lnSpc>
              <a:spcBef>
                <a:spcPts val="0"/>
              </a:spcBef>
              <a:spcAft>
                <a:spcPts val="0"/>
              </a:spcAft>
              <a:buClr>
                <a:srgbClr val="000000"/>
              </a:buClr>
              <a:buSzPts val="1800"/>
              <a:buFont typeface="Times New Roman"/>
              <a:buChar char="●"/>
            </a:pPr>
            <a:r>
              <a:rPr lang="en-GB" sz="1800">
                <a:solidFill>
                  <a:srgbClr val="000000"/>
                </a:solidFill>
                <a:latin typeface="Times New Roman"/>
                <a:ea typeface="Times New Roman"/>
                <a:cs typeface="Times New Roman"/>
                <a:sym typeface="Times New Roman"/>
              </a:rPr>
              <a:t>Partnership between the government and local citizens to prevent the impacts</a:t>
            </a:r>
            <a:endParaRPr/>
          </a:p>
        </p:txBody>
      </p:sp>
      <p:pic>
        <p:nvPicPr>
          <p:cNvPr id="120" name="Google Shape;120;p9"/>
          <p:cNvPicPr preferRelativeResize="0"/>
          <p:nvPr/>
        </p:nvPicPr>
        <p:blipFill rotWithShape="1">
          <a:blip r:embed="rId3">
            <a:alphaModFix/>
          </a:blip>
          <a:srcRect b="0" l="0" r="0" t="0"/>
          <a:stretch/>
        </p:blipFill>
        <p:spPr>
          <a:xfrm>
            <a:off x="467300" y="2337875"/>
            <a:ext cx="3669475" cy="2455725"/>
          </a:xfrm>
          <a:prstGeom prst="rect">
            <a:avLst/>
          </a:prstGeom>
          <a:noFill/>
          <a:ln>
            <a:noFill/>
          </a:ln>
        </p:spPr>
      </p:pic>
      <p:pic>
        <p:nvPicPr>
          <p:cNvPr id="121" name="Google Shape;121;p9"/>
          <p:cNvPicPr preferRelativeResize="0"/>
          <p:nvPr/>
        </p:nvPicPr>
        <p:blipFill rotWithShape="1">
          <a:blip r:embed="rId4">
            <a:alphaModFix/>
          </a:blip>
          <a:srcRect b="0" l="0" r="0" t="0"/>
          <a:stretch/>
        </p:blipFill>
        <p:spPr>
          <a:xfrm>
            <a:off x="5286400" y="2562787"/>
            <a:ext cx="3011791" cy="2005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